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9" r:id="rId4"/>
    <p:sldId id="258" r:id="rId5"/>
    <p:sldId id="281" r:id="rId6"/>
    <p:sldId id="259" r:id="rId7"/>
    <p:sldId id="260" r:id="rId8"/>
    <p:sldId id="272" r:id="rId9"/>
    <p:sldId id="262" r:id="rId10"/>
    <p:sldId id="274" r:id="rId11"/>
    <p:sldId id="271" r:id="rId12"/>
    <p:sldId id="261" r:id="rId13"/>
    <p:sldId id="273" r:id="rId14"/>
    <p:sldId id="275" r:id="rId15"/>
    <p:sldId id="276" r:id="rId16"/>
    <p:sldId id="265" r:id="rId17"/>
    <p:sldId id="277" r:id="rId18"/>
    <p:sldId id="263" r:id="rId19"/>
    <p:sldId id="278" r:id="rId20"/>
    <p:sldId id="279" r:id="rId21"/>
    <p:sldId id="280" r:id="rId22"/>
    <p:sldId id="264" r:id="rId23"/>
    <p:sldId id="282" r:id="rId24"/>
    <p:sldId id="268" r:id="rId25"/>
  </p:sldIdLst>
  <p:sldSz cx="12192000" cy="6858000"/>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4" d="100"/>
          <a:sy n="84" d="100"/>
        </p:scale>
        <p:origin x="17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2/13/2026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BBA92-CC02-44A6-A275-F0E454E49F04}"/>
              </a:ext>
            </a:extLst>
          </p:cNvPr>
          <p:cNvSpPr>
            <a:spLocks noGrp="1"/>
          </p:cNvSpPr>
          <p:nvPr>
            <p:ph type="ctrTitle"/>
          </p:nvPr>
        </p:nvSpPr>
        <p:spPr>
          <a:xfrm>
            <a:off x="2589213" y="1565911"/>
            <a:ext cx="8915399" cy="1771650"/>
          </a:xfrm>
        </p:spPr>
        <p:txBody>
          <a:bodyPr/>
          <a:lstStyle/>
          <a:p>
            <a:pPr algn="ctr"/>
            <a:r>
              <a:rPr lang="en-US" dirty="0"/>
              <a:t>Our Firm Profile </a:t>
            </a:r>
          </a:p>
        </p:txBody>
      </p:sp>
      <p:sp>
        <p:nvSpPr>
          <p:cNvPr id="3" name="Subtitle 2">
            <a:extLst>
              <a:ext uri="{FF2B5EF4-FFF2-40B4-BE49-F238E27FC236}">
                <a16:creationId xmlns:a16="http://schemas.microsoft.com/office/drawing/2014/main" id="{AB153B7F-6142-4F95-A5B1-4C4226B2D088}"/>
              </a:ext>
            </a:extLst>
          </p:cNvPr>
          <p:cNvSpPr>
            <a:spLocks noGrp="1"/>
          </p:cNvSpPr>
          <p:nvPr>
            <p:ph type="subTitle" idx="1"/>
          </p:nvPr>
        </p:nvSpPr>
        <p:spPr/>
        <p:txBody>
          <a:bodyPr>
            <a:normAutofit lnSpcReduction="10000"/>
          </a:bodyPr>
          <a:lstStyle/>
          <a:p>
            <a:pPr algn="ctr"/>
            <a:r>
              <a:rPr lang="en-US" dirty="0"/>
              <a:t>Arvindkumar Maniar &amp; Co.,</a:t>
            </a:r>
          </a:p>
          <a:p>
            <a:pPr algn="ctr"/>
            <a:r>
              <a:rPr lang="en-US" dirty="0"/>
              <a:t>Chartered Accountants</a:t>
            </a:r>
          </a:p>
          <a:p>
            <a:pPr algn="ctr"/>
            <a:r>
              <a:rPr lang="en-US" dirty="0"/>
              <a:t>Rajkot  </a:t>
            </a:r>
          </a:p>
        </p:txBody>
      </p:sp>
    </p:spTree>
    <p:extLst>
      <p:ext uri="{BB962C8B-B14F-4D97-AF65-F5344CB8AC3E}">
        <p14:creationId xmlns:p14="http://schemas.microsoft.com/office/powerpoint/2010/main" val="4077938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3149E-6D24-46AA-B9C5-D2F66BAC77F3}"/>
              </a:ext>
            </a:extLst>
          </p:cNvPr>
          <p:cNvSpPr>
            <a:spLocks noGrp="1"/>
          </p:cNvSpPr>
          <p:nvPr>
            <p:ph type="title"/>
          </p:nvPr>
        </p:nvSpPr>
        <p:spPr>
          <a:xfrm>
            <a:off x="2592925" y="624110"/>
            <a:ext cx="8911687" cy="747490"/>
          </a:xfrm>
        </p:spPr>
        <p:txBody>
          <a:bodyPr/>
          <a:lstStyle/>
          <a:p>
            <a:r>
              <a:rPr lang="en-US" dirty="0"/>
              <a:t>Who we are </a:t>
            </a:r>
          </a:p>
        </p:txBody>
      </p:sp>
      <p:sp>
        <p:nvSpPr>
          <p:cNvPr id="3" name="Content Placeholder 2">
            <a:extLst>
              <a:ext uri="{FF2B5EF4-FFF2-40B4-BE49-F238E27FC236}">
                <a16:creationId xmlns:a16="http://schemas.microsoft.com/office/drawing/2014/main" id="{2B917D76-CD61-41EB-92A9-0B13696F651E}"/>
              </a:ext>
            </a:extLst>
          </p:cNvPr>
          <p:cNvSpPr>
            <a:spLocks noGrp="1"/>
          </p:cNvSpPr>
          <p:nvPr>
            <p:ph idx="1"/>
          </p:nvPr>
        </p:nvSpPr>
        <p:spPr>
          <a:xfrm>
            <a:off x="2589212" y="1371600"/>
            <a:ext cx="8915400" cy="4539622"/>
          </a:xfrm>
        </p:spPr>
        <p:txBody>
          <a:bodyPr>
            <a:normAutofit fontScale="92500"/>
          </a:bodyPr>
          <a:lstStyle/>
          <a:p>
            <a:pPr algn="just"/>
            <a:r>
              <a:rPr lang="en-US" dirty="0"/>
              <a:t>M/s Arvindkumar R. Maniar is a boutique business consultancy, management advisory and chartered accountancy firm operating in Rajkot, Gujarat since last 60+ years and Peer Reviewed</a:t>
            </a:r>
          </a:p>
          <a:p>
            <a:pPr algn="just"/>
            <a:endParaRPr lang="en-US" dirty="0"/>
          </a:p>
          <a:p>
            <a:pPr algn="just"/>
            <a:r>
              <a:rPr lang="en-US" dirty="0"/>
              <a:t>The Firm is backed with well-balanced team of appx. 50 members, consisting of CAs, ICWAs, CSs, CPAs, ACCAs, MBAs, CIAs, CMAs, CFEs, CISAs and CFA Professionals, Advocates, Business Advisory Specialists, IT Systems and Security Personnel, HR Management Professionals and Engineers from different streams</a:t>
            </a:r>
          </a:p>
          <a:p>
            <a:pPr algn="just"/>
            <a:endParaRPr lang="en-US" dirty="0"/>
          </a:p>
          <a:p>
            <a:pPr algn="just"/>
            <a:r>
              <a:rPr lang="en-US" dirty="0"/>
              <a:t>These team members are internationally qualified and globally experienced professionals, with a collective experience of 100+ years in the field of audit, assurance, risk management, accounts, finance, taxation, family business management advisory, financial advisory, corporate governance, statutory compliance, IT related services and fraud risk management.</a:t>
            </a:r>
          </a:p>
          <a:p>
            <a:endParaRPr lang="en-US" dirty="0"/>
          </a:p>
        </p:txBody>
      </p:sp>
    </p:spTree>
    <p:extLst>
      <p:ext uri="{BB962C8B-B14F-4D97-AF65-F5344CB8AC3E}">
        <p14:creationId xmlns:p14="http://schemas.microsoft.com/office/powerpoint/2010/main" val="1601110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ABAA1-661E-4056-B3A3-7CABB9AD135E}"/>
              </a:ext>
            </a:extLst>
          </p:cNvPr>
          <p:cNvSpPr>
            <a:spLocks noGrp="1"/>
          </p:cNvSpPr>
          <p:nvPr>
            <p:ph type="title"/>
          </p:nvPr>
        </p:nvSpPr>
        <p:spPr>
          <a:xfrm>
            <a:off x="2592925" y="624110"/>
            <a:ext cx="8911687" cy="816070"/>
          </a:xfrm>
        </p:spPr>
        <p:txBody>
          <a:bodyPr/>
          <a:lstStyle/>
          <a:p>
            <a:r>
              <a:rPr lang="en-US" dirty="0"/>
              <a:t>Our Team </a:t>
            </a:r>
          </a:p>
        </p:txBody>
      </p:sp>
      <p:sp>
        <p:nvSpPr>
          <p:cNvPr id="3" name="Content Placeholder 2">
            <a:extLst>
              <a:ext uri="{FF2B5EF4-FFF2-40B4-BE49-F238E27FC236}">
                <a16:creationId xmlns:a16="http://schemas.microsoft.com/office/drawing/2014/main" id="{41B783BD-DF49-4AD3-8F1E-C1FB1FF4ABA0}"/>
              </a:ext>
            </a:extLst>
          </p:cNvPr>
          <p:cNvSpPr>
            <a:spLocks noGrp="1"/>
          </p:cNvSpPr>
          <p:nvPr>
            <p:ph idx="1"/>
          </p:nvPr>
        </p:nvSpPr>
        <p:spPr>
          <a:xfrm>
            <a:off x="2497772" y="1440180"/>
            <a:ext cx="8915400" cy="5120640"/>
          </a:xfrm>
        </p:spPr>
        <p:txBody>
          <a:bodyPr>
            <a:normAutofit fontScale="92500" lnSpcReduction="20000"/>
          </a:bodyPr>
          <a:lstStyle/>
          <a:p>
            <a:r>
              <a:rPr lang="en-US" dirty="0"/>
              <a:t>Late Shri Arvind Bhai Maniar, Founder</a:t>
            </a:r>
          </a:p>
          <a:p>
            <a:endParaRPr lang="en-US" dirty="0"/>
          </a:p>
          <a:p>
            <a:r>
              <a:rPr lang="en-US" dirty="0"/>
              <a:t>Kalpak Maniar FCA, Senior Partner</a:t>
            </a:r>
          </a:p>
          <a:p>
            <a:endParaRPr lang="en-US" dirty="0"/>
          </a:p>
          <a:p>
            <a:r>
              <a:rPr lang="en-US" dirty="0"/>
              <a:t>Pranav Maniar, FCA, Senior Partner</a:t>
            </a:r>
          </a:p>
          <a:p>
            <a:endParaRPr lang="en-US" dirty="0"/>
          </a:p>
          <a:p>
            <a:r>
              <a:rPr lang="en-US" dirty="0"/>
              <a:t>Manoj Kukreja, FCA, Partner</a:t>
            </a:r>
          </a:p>
          <a:p>
            <a:endParaRPr lang="en-US" dirty="0"/>
          </a:p>
          <a:p>
            <a:r>
              <a:rPr lang="en-US" dirty="0"/>
              <a:t>Hitesh Hatiya, FCA, Partner</a:t>
            </a:r>
          </a:p>
          <a:p>
            <a:endParaRPr lang="en-US" dirty="0"/>
          </a:p>
          <a:p>
            <a:r>
              <a:rPr lang="en-US" dirty="0"/>
              <a:t>Harshal Maniar, Advisor</a:t>
            </a:r>
          </a:p>
          <a:p>
            <a:pPr marL="0" indent="0">
              <a:buNone/>
            </a:pPr>
            <a:endParaRPr lang="en-US" dirty="0"/>
          </a:p>
          <a:p>
            <a:r>
              <a:rPr lang="en-US" dirty="0"/>
              <a:t>Mihir Maniar, Advisor</a:t>
            </a:r>
          </a:p>
          <a:p>
            <a:pPr marL="0" indent="0">
              <a:buNone/>
            </a:pPr>
            <a:endParaRPr lang="en-US" dirty="0"/>
          </a:p>
          <a:p>
            <a:r>
              <a:rPr lang="en-US" dirty="0"/>
              <a:t>Shri Dhansukbhai Vora, Advisor</a:t>
            </a:r>
          </a:p>
          <a:p>
            <a:endParaRPr lang="en-US" dirty="0"/>
          </a:p>
          <a:p>
            <a:endParaRPr lang="en-US" dirty="0"/>
          </a:p>
        </p:txBody>
      </p:sp>
    </p:spTree>
    <p:extLst>
      <p:ext uri="{BB962C8B-B14F-4D97-AF65-F5344CB8AC3E}">
        <p14:creationId xmlns:p14="http://schemas.microsoft.com/office/powerpoint/2010/main" val="522590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82195-438C-447E-A342-749DB7C2F0A3}"/>
              </a:ext>
            </a:extLst>
          </p:cNvPr>
          <p:cNvSpPr>
            <a:spLocks noGrp="1"/>
          </p:cNvSpPr>
          <p:nvPr>
            <p:ph type="title"/>
          </p:nvPr>
        </p:nvSpPr>
        <p:spPr>
          <a:xfrm>
            <a:off x="2592925" y="624110"/>
            <a:ext cx="8911687" cy="896080"/>
          </a:xfrm>
        </p:spPr>
        <p:txBody>
          <a:bodyPr/>
          <a:lstStyle/>
          <a:p>
            <a:r>
              <a:rPr lang="en-US" dirty="0"/>
              <a:t>Our Firm’s Sectorial Expertise </a:t>
            </a:r>
          </a:p>
        </p:txBody>
      </p:sp>
      <p:sp>
        <p:nvSpPr>
          <p:cNvPr id="3" name="Content Placeholder 2">
            <a:extLst>
              <a:ext uri="{FF2B5EF4-FFF2-40B4-BE49-F238E27FC236}">
                <a16:creationId xmlns:a16="http://schemas.microsoft.com/office/drawing/2014/main" id="{78C82196-24F5-4F5D-A96B-CD7311BF153C}"/>
              </a:ext>
            </a:extLst>
          </p:cNvPr>
          <p:cNvSpPr>
            <a:spLocks noGrp="1"/>
          </p:cNvSpPr>
          <p:nvPr>
            <p:ph idx="1"/>
          </p:nvPr>
        </p:nvSpPr>
        <p:spPr/>
        <p:txBody>
          <a:bodyPr>
            <a:normAutofit/>
          </a:bodyPr>
          <a:lstStyle/>
          <a:p>
            <a:pPr algn="just"/>
            <a:r>
              <a:rPr lang="en-US" dirty="0"/>
              <a:t>Real estate, Construction, Property Development, Asset Management, EPC</a:t>
            </a:r>
          </a:p>
          <a:p>
            <a:pPr algn="just"/>
            <a:r>
              <a:rPr lang="en-US" dirty="0"/>
              <a:t>Manufacturing, Trading, Agencies and Services</a:t>
            </a:r>
          </a:p>
          <a:p>
            <a:pPr algn="just"/>
            <a:r>
              <a:rPr lang="en-US" dirty="0"/>
              <a:t>Infrastructure - Airports, Power &amp; Energy, Urban Infra, SEZs, Business parks</a:t>
            </a:r>
          </a:p>
          <a:p>
            <a:pPr algn="just"/>
            <a:r>
              <a:rPr lang="en-US" dirty="0"/>
              <a:t>Steel, Cement, Sports, Banking &amp; Finance</a:t>
            </a:r>
          </a:p>
          <a:p>
            <a:pPr algn="just"/>
            <a:r>
              <a:rPr lang="en-US" dirty="0"/>
              <a:t>Shipping, Ports &amp; Terminals</a:t>
            </a:r>
          </a:p>
          <a:p>
            <a:pPr algn="just"/>
            <a:r>
              <a:rPr lang="en-US" dirty="0"/>
              <a:t>Retail, Trading, Manufacturing, Food, FMCG, Education, Hotels, Health care</a:t>
            </a:r>
          </a:p>
          <a:p>
            <a:pPr algn="just"/>
            <a:r>
              <a:rPr lang="en-US" dirty="0"/>
              <a:t>Trusts &amp; Charitable Institutes</a:t>
            </a:r>
          </a:p>
          <a:p>
            <a:pPr algn="just"/>
            <a:r>
              <a:rPr lang="en-US" dirty="0"/>
              <a:t>Management Consulting, Business advisory, Shared Services, BPO and KPO</a:t>
            </a:r>
          </a:p>
          <a:p>
            <a:endParaRPr lang="en-US" dirty="0"/>
          </a:p>
        </p:txBody>
      </p:sp>
    </p:spTree>
    <p:extLst>
      <p:ext uri="{BB962C8B-B14F-4D97-AF65-F5344CB8AC3E}">
        <p14:creationId xmlns:p14="http://schemas.microsoft.com/office/powerpoint/2010/main" val="3996923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4D6108B-010A-4D7C-CB46-DC9BCE41F8E6}"/>
              </a:ext>
            </a:extLst>
          </p:cNvPr>
          <p:cNvGraphicFramePr>
            <a:graphicFrameLocks noGrp="1"/>
          </p:cNvGraphicFramePr>
          <p:nvPr>
            <p:extLst>
              <p:ext uri="{D42A27DB-BD31-4B8C-83A1-F6EECF244321}">
                <p14:modId xmlns:p14="http://schemas.microsoft.com/office/powerpoint/2010/main" val="1663153374"/>
              </p:ext>
            </p:extLst>
          </p:nvPr>
        </p:nvGraphicFramePr>
        <p:xfrm>
          <a:off x="2032000" y="655321"/>
          <a:ext cx="8128000" cy="5803744"/>
        </p:xfrm>
        <a:graphic>
          <a:graphicData uri="http://schemas.openxmlformats.org/drawingml/2006/table">
            <a:tbl>
              <a:tblPr firstRow="1" bandRow="1">
                <a:tableStyleId>{5C22544A-7EE6-4342-B048-85BDC9FD1C3A}</a:tableStyleId>
              </a:tblPr>
              <a:tblGrid>
                <a:gridCol w="939800">
                  <a:extLst>
                    <a:ext uri="{9D8B030D-6E8A-4147-A177-3AD203B41FA5}">
                      <a16:colId xmlns:a16="http://schemas.microsoft.com/office/drawing/2014/main" val="656357776"/>
                    </a:ext>
                  </a:extLst>
                </a:gridCol>
                <a:gridCol w="7188200">
                  <a:extLst>
                    <a:ext uri="{9D8B030D-6E8A-4147-A177-3AD203B41FA5}">
                      <a16:colId xmlns:a16="http://schemas.microsoft.com/office/drawing/2014/main" val="261892734"/>
                    </a:ext>
                  </a:extLst>
                </a:gridCol>
              </a:tblGrid>
              <a:tr h="337969">
                <a:tc>
                  <a:txBody>
                    <a:bodyPr/>
                    <a:lstStyle/>
                    <a:p>
                      <a:pPr algn="ctr"/>
                      <a:r>
                        <a:rPr lang="en-US" sz="2000" dirty="0"/>
                        <a:t>Sr Nos</a:t>
                      </a:r>
                      <a:endParaRPr lang="en-IN" sz="2000" dirty="0"/>
                    </a:p>
                  </a:txBody>
                  <a:tcPr/>
                </a:tc>
                <a:tc>
                  <a:txBody>
                    <a:bodyPr/>
                    <a:lstStyle/>
                    <a:p>
                      <a:pPr algn="ctr"/>
                      <a:r>
                        <a:rPr lang="en-US" sz="2000" dirty="0"/>
                        <a:t>Our Major Services</a:t>
                      </a:r>
                      <a:endParaRPr lang="en-IN" sz="2000" dirty="0"/>
                    </a:p>
                  </a:txBody>
                  <a:tcPr/>
                </a:tc>
                <a:extLst>
                  <a:ext uri="{0D108BD9-81ED-4DB2-BD59-A6C34878D82A}">
                    <a16:rowId xmlns:a16="http://schemas.microsoft.com/office/drawing/2014/main" val="1166582094"/>
                  </a:ext>
                </a:extLst>
              </a:tr>
              <a:tr h="337969">
                <a:tc>
                  <a:txBody>
                    <a:bodyPr/>
                    <a:lstStyle/>
                    <a:p>
                      <a:pPr algn="ctr"/>
                      <a:r>
                        <a:rPr lang="en-US" sz="1600" dirty="0"/>
                        <a:t>1.</a:t>
                      </a:r>
                      <a:endParaRPr lang="en-IN" sz="16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i="0" dirty="0"/>
                        <a:t>Audit &amp; Assurance Services</a:t>
                      </a:r>
                    </a:p>
                  </a:txBody>
                  <a:tcPr/>
                </a:tc>
                <a:extLst>
                  <a:ext uri="{0D108BD9-81ED-4DB2-BD59-A6C34878D82A}">
                    <a16:rowId xmlns:a16="http://schemas.microsoft.com/office/drawing/2014/main" val="1143176547"/>
                  </a:ext>
                </a:extLst>
              </a:tr>
              <a:tr h="337969">
                <a:tc>
                  <a:txBody>
                    <a:bodyPr/>
                    <a:lstStyle/>
                    <a:p>
                      <a:pPr algn="ctr"/>
                      <a:r>
                        <a:rPr lang="en-US" sz="1600" dirty="0"/>
                        <a:t>2.</a:t>
                      </a:r>
                      <a:endParaRPr lang="en-IN" sz="1600" dirty="0"/>
                    </a:p>
                  </a:txBody>
                  <a:tcPr/>
                </a:tc>
                <a:tc>
                  <a:txBody>
                    <a:bodyPr/>
                    <a:lstStyle/>
                    <a:p>
                      <a:r>
                        <a:rPr lang="en-US" sz="1600" dirty="0"/>
                        <a:t>Taxation Services</a:t>
                      </a:r>
                      <a:endParaRPr lang="en-IN" sz="1600" dirty="0"/>
                    </a:p>
                  </a:txBody>
                  <a:tcPr/>
                </a:tc>
                <a:extLst>
                  <a:ext uri="{0D108BD9-81ED-4DB2-BD59-A6C34878D82A}">
                    <a16:rowId xmlns:a16="http://schemas.microsoft.com/office/drawing/2014/main" val="3653081206"/>
                  </a:ext>
                </a:extLst>
              </a:tr>
              <a:tr h="337969">
                <a:tc>
                  <a:txBody>
                    <a:bodyPr/>
                    <a:lstStyle/>
                    <a:p>
                      <a:pPr algn="ctr"/>
                      <a:r>
                        <a:rPr lang="en-US" sz="1600" dirty="0"/>
                        <a:t>3.</a:t>
                      </a:r>
                      <a:endParaRPr lang="en-IN" sz="1600" dirty="0"/>
                    </a:p>
                  </a:txBody>
                  <a:tcPr/>
                </a:tc>
                <a:tc>
                  <a:txBody>
                    <a:bodyPr/>
                    <a:lstStyle/>
                    <a:p>
                      <a:r>
                        <a:rPr lang="en-US" sz="1600" dirty="0"/>
                        <a:t>Internal Audit</a:t>
                      </a:r>
                      <a:endParaRPr lang="en-IN" sz="1600" dirty="0"/>
                    </a:p>
                  </a:txBody>
                  <a:tcPr/>
                </a:tc>
                <a:extLst>
                  <a:ext uri="{0D108BD9-81ED-4DB2-BD59-A6C34878D82A}">
                    <a16:rowId xmlns:a16="http://schemas.microsoft.com/office/drawing/2014/main" val="2707995012"/>
                  </a:ext>
                </a:extLst>
              </a:tr>
              <a:tr h="337969">
                <a:tc>
                  <a:txBody>
                    <a:bodyPr/>
                    <a:lstStyle/>
                    <a:p>
                      <a:pPr algn="ctr"/>
                      <a:r>
                        <a:rPr lang="en-US" sz="1600" dirty="0"/>
                        <a:t>4.</a:t>
                      </a:r>
                      <a:endParaRPr lang="en-IN" sz="1600" dirty="0"/>
                    </a:p>
                  </a:txBody>
                  <a:tcPr/>
                </a:tc>
                <a:tc>
                  <a:txBody>
                    <a:bodyPr/>
                    <a:lstStyle/>
                    <a:p>
                      <a:r>
                        <a:rPr lang="en-US" sz="1600" dirty="0"/>
                        <a:t>Risk Management Services</a:t>
                      </a:r>
                      <a:endParaRPr lang="en-IN" sz="1600" dirty="0"/>
                    </a:p>
                  </a:txBody>
                  <a:tcPr/>
                </a:tc>
                <a:extLst>
                  <a:ext uri="{0D108BD9-81ED-4DB2-BD59-A6C34878D82A}">
                    <a16:rowId xmlns:a16="http://schemas.microsoft.com/office/drawing/2014/main" val="2824572521"/>
                  </a:ext>
                </a:extLst>
              </a:tr>
              <a:tr h="337969">
                <a:tc>
                  <a:txBody>
                    <a:bodyPr/>
                    <a:lstStyle/>
                    <a:p>
                      <a:pPr algn="ctr"/>
                      <a:r>
                        <a:rPr lang="en-US" sz="1600" dirty="0"/>
                        <a:t>5.</a:t>
                      </a:r>
                      <a:endParaRPr lang="en-IN" sz="16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a:t>Strategic Management &amp; Business Advisory </a:t>
                      </a:r>
                    </a:p>
                  </a:txBody>
                  <a:tcPr/>
                </a:tc>
                <a:extLst>
                  <a:ext uri="{0D108BD9-81ED-4DB2-BD59-A6C34878D82A}">
                    <a16:rowId xmlns:a16="http://schemas.microsoft.com/office/drawing/2014/main" val="3619502563"/>
                  </a:ext>
                </a:extLst>
              </a:tr>
              <a:tr h="337969">
                <a:tc>
                  <a:txBody>
                    <a:bodyPr/>
                    <a:lstStyle/>
                    <a:p>
                      <a:pPr algn="ctr"/>
                      <a:r>
                        <a:rPr lang="en-US" sz="1600" dirty="0"/>
                        <a:t>6.</a:t>
                      </a:r>
                      <a:endParaRPr lang="en-IN" sz="1600" dirty="0"/>
                    </a:p>
                  </a:txBody>
                  <a:tcPr/>
                </a:tc>
                <a:tc>
                  <a:txBody>
                    <a:bodyPr/>
                    <a:lstStyle/>
                    <a:p>
                      <a:r>
                        <a:rPr lang="en-IN" sz="1600" dirty="0"/>
                        <a:t>Virtual CFO Services</a:t>
                      </a:r>
                    </a:p>
                  </a:txBody>
                  <a:tcPr/>
                </a:tc>
                <a:extLst>
                  <a:ext uri="{0D108BD9-81ED-4DB2-BD59-A6C34878D82A}">
                    <a16:rowId xmlns:a16="http://schemas.microsoft.com/office/drawing/2014/main" val="1138088446"/>
                  </a:ext>
                </a:extLst>
              </a:tr>
              <a:tr h="337969">
                <a:tc>
                  <a:txBody>
                    <a:bodyPr/>
                    <a:lstStyle/>
                    <a:p>
                      <a:pPr algn="ctr"/>
                      <a:r>
                        <a:rPr lang="en-US" sz="1600" dirty="0"/>
                        <a:t>7.</a:t>
                      </a:r>
                      <a:endParaRPr lang="en-IN" sz="1600" dirty="0"/>
                    </a:p>
                  </a:txBody>
                  <a:tcPr/>
                </a:tc>
                <a:tc>
                  <a:txBody>
                    <a:bodyPr/>
                    <a:lstStyle/>
                    <a:p>
                      <a:r>
                        <a:rPr lang="en-US" sz="1600" dirty="0"/>
                        <a:t>Family Business Management &amp; Advisory Services</a:t>
                      </a:r>
                    </a:p>
                  </a:txBody>
                  <a:tcPr/>
                </a:tc>
                <a:extLst>
                  <a:ext uri="{0D108BD9-81ED-4DB2-BD59-A6C34878D82A}">
                    <a16:rowId xmlns:a16="http://schemas.microsoft.com/office/drawing/2014/main" val="2606315840"/>
                  </a:ext>
                </a:extLst>
              </a:tr>
              <a:tr h="337969">
                <a:tc>
                  <a:txBody>
                    <a:bodyPr/>
                    <a:lstStyle/>
                    <a:p>
                      <a:pPr algn="ctr"/>
                      <a:r>
                        <a:rPr lang="en-US" sz="1600" dirty="0"/>
                        <a:t>8.</a:t>
                      </a:r>
                      <a:endParaRPr lang="en-IN" sz="1600" dirty="0"/>
                    </a:p>
                  </a:txBody>
                  <a:tcPr/>
                </a:tc>
                <a:tc>
                  <a:txBody>
                    <a:bodyPr/>
                    <a:lstStyle/>
                    <a:p>
                      <a:r>
                        <a:rPr lang="en-US" sz="1600" dirty="0"/>
                        <a:t>Mentoring and Monitoring of Start Ups,  SMEs and MSMEs</a:t>
                      </a:r>
                    </a:p>
                  </a:txBody>
                  <a:tcPr/>
                </a:tc>
                <a:extLst>
                  <a:ext uri="{0D108BD9-81ED-4DB2-BD59-A6C34878D82A}">
                    <a16:rowId xmlns:a16="http://schemas.microsoft.com/office/drawing/2014/main" val="1535936716"/>
                  </a:ext>
                </a:extLst>
              </a:tr>
              <a:tr h="337969">
                <a:tc>
                  <a:txBody>
                    <a:bodyPr/>
                    <a:lstStyle/>
                    <a:p>
                      <a:pPr algn="ctr"/>
                      <a:r>
                        <a:rPr lang="en-US" sz="1600" dirty="0"/>
                        <a:t>9.</a:t>
                      </a:r>
                      <a:endParaRPr lang="en-IN" sz="1600" dirty="0"/>
                    </a:p>
                  </a:txBody>
                  <a:tcPr/>
                </a:tc>
                <a:tc>
                  <a:txBody>
                    <a:bodyPr/>
                    <a:lstStyle/>
                    <a:p>
                      <a:r>
                        <a:rPr lang="en-IN" sz="1600" dirty="0"/>
                        <a:t>IPO Ready Preparedness</a:t>
                      </a:r>
                    </a:p>
                  </a:txBody>
                  <a:tcPr/>
                </a:tc>
                <a:extLst>
                  <a:ext uri="{0D108BD9-81ED-4DB2-BD59-A6C34878D82A}">
                    <a16:rowId xmlns:a16="http://schemas.microsoft.com/office/drawing/2014/main" val="3034433558"/>
                  </a:ext>
                </a:extLst>
              </a:tr>
              <a:tr h="337969">
                <a:tc>
                  <a:txBody>
                    <a:bodyPr/>
                    <a:lstStyle/>
                    <a:p>
                      <a:pPr algn="ctr"/>
                      <a:r>
                        <a:rPr lang="en-US" sz="1600" dirty="0"/>
                        <a:t>10.</a:t>
                      </a:r>
                      <a:endParaRPr lang="en-IN" sz="1600" dirty="0"/>
                    </a:p>
                  </a:txBody>
                  <a:tcPr/>
                </a:tc>
                <a:tc>
                  <a:txBody>
                    <a:bodyPr/>
                    <a:lstStyle/>
                    <a:p>
                      <a:r>
                        <a:rPr lang="en-IN" sz="1600" dirty="0"/>
                        <a:t>Advisory &amp; Consultancy</a:t>
                      </a:r>
                    </a:p>
                  </a:txBody>
                  <a:tcPr/>
                </a:tc>
                <a:extLst>
                  <a:ext uri="{0D108BD9-81ED-4DB2-BD59-A6C34878D82A}">
                    <a16:rowId xmlns:a16="http://schemas.microsoft.com/office/drawing/2014/main" val="2099307092"/>
                  </a:ext>
                </a:extLst>
              </a:tr>
              <a:tr h="337969">
                <a:tc>
                  <a:txBody>
                    <a:bodyPr/>
                    <a:lstStyle/>
                    <a:p>
                      <a:pPr algn="ctr"/>
                      <a:r>
                        <a:rPr lang="en-US" sz="1600" dirty="0"/>
                        <a:t>11.</a:t>
                      </a:r>
                      <a:endParaRPr lang="en-IN" sz="1600" dirty="0"/>
                    </a:p>
                  </a:txBody>
                  <a:tcPr/>
                </a:tc>
                <a:tc>
                  <a:txBody>
                    <a:bodyPr/>
                    <a:lstStyle/>
                    <a:p>
                      <a:r>
                        <a:rPr lang="en-IN" sz="1600" dirty="0"/>
                        <a:t>Other Business Consulting Services</a:t>
                      </a:r>
                    </a:p>
                  </a:txBody>
                  <a:tcPr/>
                </a:tc>
                <a:extLst>
                  <a:ext uri="{0D108BD9-81ED-4DB2-BD59-A6C34878D82A}">
                    <a16:rowId xmlns:a16="http://schemas.microsoft.com/office/drawing/2014/main" val="1588652587"/>
                  </a:ext>
                </a:extLst>
              </a:tr>
              <a:tr h="337969">
                <a:tc>
                  <a:txBody>
                    <a:bodyPr/>
                    <a:lstStyle/>
                    <a:p>
                      <a:pPr algn="ctr"/>
                      <a:r>
                        <a:rPr lang="en-US" sz="1600" dirty="0"/>
                        <a:t>12.</a:t>
                      </a:r>
                      <a:endParaRPr lang="en-IN" sz="1600" dirty="0"/>
                    </a:p>
                  </a:txBody>
                  <a:tcPr/>
                </a:tc>
                <a:tc>
                  <a:txBody>
                    <a:bodyPr/>
                    <a:lstStyle/>
                    <a:p>
                      <a:r>
                        <a:rPr lang="en-IN" sz="1600" dirty="0"/>
                        <a:t>Accounting &amp; Financial Management</a:t>
                      </a:r>
                    </a:p>
                  </a:txBody>
                  <a:tcPr/>
                </a:tc>
                <a:extLst>
                  <a:ext uri="{0D108BD9-81ED-4DB2-BD59-A6C34878D82A}">
                    <a16:rowId xmlns:a16="http://schemas.microsoft.com/office/drawing/2014/main" val="1205307932"/>
                  </a:ext>
                </a:extLst>
              </a:tr>
              <a:tr h="337969">
                <a:tc>
                  <a:txBody>
                    <a:bodyPr/>
                    <a:lstStyle/>
                    <a:p>
                      <a:pPr algn="ctr"/>
                      <a:r>
                        <a:rPr lang="en-US" sz="1600" dirty="0"/>
                        <a:t>13.</a:t>
                      </a:r>
                      <a:endParaRPr lang="en-IN" sz="1600" dirty="0"/>
                    </a:p>
                  </a:txBody>
                  <a:tcPr/>
                </a:tc>
                <a:tc>
                  <a:txBody>
                    <a:bodyPr/>
                    <a:lstStyle/>
                    <a:p>
                      <a:r>
                        <a:rPr lang="en-IN" sz="1600" dirty="0"/>
                        <a:t>Outsourced Book-Keeping &amp; Accounting</a:t>
                      </a:r>
                    </a:p>
                  </a:txBody>
                  <a:tcPr/>
                </a:tc>
                <a:extLst>
                  <a:ext uri="{0D108BD9-81ED-4DB2-BD59-A6C34878D82A}">
                    <a16:rowId xmlns:a16="http://schemas.microsoft.com/office/drawing/2014/main" val="3395176696"/>
                  </a:ext>
                </a:extLst>
              </a:tr>
              <a:tr h="337969">
                <a:tc>
                  <a:txBody>
                    <a:bodyPr/>
                    <a:lstStyle/>
                    <a:p>
                      <a:pPr algn="ctr"/>
                      <a:r>
                        <a:rPr lang="en-US" sz="1600" dirty="0"/>
                        <a:t>14.</a:t>
                      </a:r>
                      <a:endParaRPr lang="en-IN" sz="1600" dirty="0"/>
                    </a:p>
                  </a:txBody>
                  <a:tcPr/>
                </a:tc>
                <a:tc>
                  <a:txBody>
                    <a:bodyPr/>
                    <a:lstStyle/>
                    <a:p>
                      <a:r>
                        <a:rPr lang="en-IN" sz="1600" dirty="0"/>
                        <a:t>HR Management &amp; Payroll Management</a:t>
                      </a:r>
                    </a:p>
                  </a:txBody>
                  <a:tcPr/>
                </a:tc>
                <a:extLst>
                  <a:ext uri="{0D108BD9-81ED-4DB2-BD59-A6C34878D82A}">
                    <a16:rowId xmlns:a16="http://schemas.microsoft.com/office/drawing/2014/main" val="1054807117"/>
                  </a:ext>
                </a:extLst>
              </a:tr>
              <a:tr h="337969">
                <a:tc>
                  <a:txBody>
                    <a:bodyPr/>
                    <a:lstStyle/>
                    <a:p>
                      <a:pPr algn="ctr"/>
                      <a:r>
                        <a:rPr lang="en-US" sz="1600" dirty="0"/>
                        <a:t>15.</a:t>
                      </a:r>
                      <a:endParaRPr lang="en-IN" sz="1600" dirty="0"/>
                    </a:p>
                  </a:txBody>
                  <a:tcPr/>
                </a:tc>
                <a:tc>
                  <a:txBody>
                    <a:bodyPr/>
                    <a:lstStyle/>
                    <a:p>
                      <a:r>
                        <a:rPr lang="en-IN" sz="1600" dirty="0"/>
                        <a:t>IT Systems &amp; Security Management</a:t>
                      </a:r>
                    </a:p>
                  </a:txBody>
                  <a:tcPr/>
                </a:tc>
                <a:extLst>
                  <a:ext uri="{0D108BD9-81ED-4DB2-BD59-A6C34878D82A}">
                    <a16:rowId xmlns:a16="http://schemas.microsoft.com/office/drawing/2014/main" val="688310517"/>
                  </a:ext>
                </a:extLst>
              </a:tr>
              <a:tr h="337969">
                <a:tc>
                  <a:txBody>
                    <a:bodyPr/>
                    <a:lstStyle/>
                    <a:p>
                      <a:pPr algn="ctr"/>
                      <a:r>
                        <a:rPr lang="en-US" sz="1600" dirty="0"/>
                        <a:t>16.</a:t>
                      </a:r>
                      <a:endParaRPr lang="en-IN" sz="1600" dirty="0"/>
                    </a:p>
                  </a:txBody>
                  <a:tcPr/>
                </a:tc>
                <a:tc>
                  <a:txBody>
                    <a:bodyPr/>
                    <a:lstStyle/>
                    <a:p>
                      <a:r>
                        <a:rPr lang="en-IN" sz="1600" dirty="0"/>
                        <a:t>Corporate Law &amp; Compliance</a:t>
                      </a:r>
                    </a:p>
                  </a:txBody>
                  <a:tcPr/>
                </a:tc>
                <a:extLst>
                  <a:ext uri="{0D108BD9-81ED-4DB2-BD59-A6C34878D82A}">
                    <a16:rowId xmlns:a16="http://schemas.microsoft.com/office/drawing/2014/main" val="2781081606"/>
                  </a:ext>
                </a:extLst>
              </a:tr>
            </a:tbl>
          </a:graphicData>
        </a:graphic>
      </p:graphicFrame>
    </p:spTree>
    <p:extLst>
      <p:ext uri="{BB962C8B-B14F-4D97-AF65-F5344CB8AC3E}">
        <p14:creationId xmlns:p14="http://schemas.microsoft.com/office/powerpoint/2010/main" val="2529220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D5BE9-17AA-4791-9C85-653DDB55A4F5}"/>
              </a:ext>
            </a:extLst>
          </p:cNvPr>
          <p:cNvSpPr>
            <a:spLocks noGrp="1"/>
          </p:cNvSpPr>
          <p:nvPr>
            <p:ph type="title"/>
          </p:nvPr>
        </p:nvSpPr>
        <p:spPr>
          <a:xfrm>
            <a:off x="2592925" y="624110"/>
            <a:ext cx="8911687" cy="656050"/>
          </a:xfrm>
        </p:spPr>
        <p:txBody>
          <a:bodyPr/>
          <a:lstStyle/>
          <a:p>
            <a:r>
              <a:rPr lang="en-US" dirty="0"/>
              <a:t>Our Major Services</a:t>
            </a:r>
          </a:p>
        </p:txBody>
      </p:sp>
      <p:sp>
        <p:nvSpPr>
          <p:cNvPr id="3" name="Content Placeholder 2">
            <a:extLst>
              <a:ext uri="{FF2B5EF4-FFF2-40B4-BE49-F238E27FC236}">
                <a16:creationId xmlns:a16="http://schemas.microsoft.com/office/drawing/2014/main" id="{5209DB21-A7F4-40D8-8A45-E856459AD892}"/>
              </a:ext>
            </a:extLst>
          </p:cNvPr>
          <p:cNvSpPr>
            <a:spLocks noGrp="1"/>
          </p:cNvSpPr>
          <p:nvPr>
            <p:ph idx="1"/>
          </p:nvPr>
        </p:nvSpPr>
        <p:spPr>
          <a:xfrm>
            <a:off x="2589212" y="1428750"/>
            <a:ext cx="8915400" cy="4805140"/>
          </a:xfrm>
        </p:spPr>
        <p:txBody>
          <a:bodyPr>
            <a:normAutofit fontScale="85000" lnSpcReduction="10000"/>
          </a:bodyPr>
          <a:lstStyle/>
          <a:p>
            <a:r>
              <a:rPr lang="en-US" b="1" i="1" dirty="0"/>
              <a:t>Audit &amp; Assurance Services</a:t>
            </a:r>
          </a:p>
          <a:p>
            <a:endParaRPr lang="en-US" b="1" i="1" dirty="0"/>
          </a:p>
          <a:p>
            <a:pPr algn="just"/>
            <a:r>
              <a:rPr lang="en-US" dirty="0"/>
              <a:t>Statutory Audits: Mandatory audits for companies under the Companies Act, 2013</a:t>
            </a:r>
          </a:p>
          <a:p>
            <a:pPr algn="just"/>
            <a:r>
              <a:rPr lang="en-US" dirty="0"/>
              <a:t>Tax Audits: Required under the Income Tax Act for businesses crossing turnover thresholds</a:t>
            </a:r>
          </a:p>
          <a:p>
            <a:pPr algn="just"/>
            <a:r>
              <a:rPr lang="en-US" dirty="0"/>
              <a:t>Internal Audits: Evaluating internal controls, risk management, cost control, operational efficiency</a:t>
            </a:r>
          </a:p>
          <a:p>
            <a:pPr algn="just"/>
            <a:r>
              <a:rPr lang="en-US" dirty="0"/>
              <a:t>Cost Management and Control audits</a:t>
            </a:r>
          </a:p>
          <a:p>
            <a:pPr algn="just"/>
            <a:r>
              <a:rPr lang="en-US" dirty="0"/>
              <a:t>Fixed Assets and Inventory Accounting </a:t>
            </a:r>
          </a:p>
          <a:p>
            <a:pPr algn="just"/>
            <a:r>
              <a:rPr lang="en-US" dirty="0"/>
              <a:t>IT Audits, Information Systems Audit, Ensuring IT systems comply with financial and security standards.</a:t>
            </a:r>
          </a:p>
          <a:p>
            <a:pPr algn="just"/>
            <a:r>
              <a:rPr lang="en-US" dirty="0"/>
              <a:t>Fraud risk management and investigation audits</a:t>
            </a:r>
          </a:p>
          <a:p>
            <a:pPr algn="just"/>
            <a:r>
              <a:rPr lang="en-US" dirty="0"/>
              <a:t>Special Audits: For banks, insurance companies, stock exchanges and government bodies</a:t>
            </a:r>
          </a:p>
          <a:p>
            <a:pPr algn="just"/>
            <a:r>
              <a:rPr lang="en-US" dirty="0"/>
              <a:t>Bank Audits: Concurrent audits, revenue audits, and stock audits for banks.</a:t>
            </a:r>
          </a:p>
          <a:p>
            <a:pPr algn="just"/>
            <a:r>
              <a:rPr lang="en-US" dirty="0"/>
              <a:t>Forensic Accounting: Investigating frauds and financial irregularities</a:t>
            </a:r>
          </a:p>
          <a:p>
            <a:pPr algn="just"/>
            <a:r>
              <a:rPr lang="en-US" dirty="0"/>
              <a:t>NPO/Trust Audits: Auditing NGOs, charitable trusts, and societies.</a:t>
            </a:r>
          </a:p>
          <a:p>
            <a:pPr algn="just"/>
            <a:endParaRPr lang="en-US" dirty="0"/>
          </a:p>
          <a:p>
            <a:pPr algn="just"/>
            <a:endParaRPr lang="en-US" dirty="0"/>
          </a:p>
          <a:p>
            <a:endParaRPr lang="en-US" dirty="0"/>
          </a:p>
        </p:txBody>
      </p:sp>
    </p:spTree>
    <p:extLst>
      <p:ext uri="{BB962C8B-B14F-4D97-AF65-F5344CB8AC3E}">
        <p14:creationId xmlns:p14="http://schemas.microsoft.com/office/powerpoint/2010/main" val="3709559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08AD9-9886-4B18-819B-ABC148942BBD}"/>
              </a:ext>
            </a:extLst>
          </p:cNvPr>
          <p:cNvSpPr>
            <a:spLocks noGrp="1"/>
          </p:cNvSpPr>
          <p:nvPr>
            <p:ph type="title"/>
          </p:nvPr>
        </p:nvSpPr>
        <p:spPr/>
        <p:txBody>
          <a:bodyPr/>
          <a:lstStyle/>
          <a:p>
            <a:r>
              <a:rPr lang="en-US" dirty="0"/>
              <a:t>Our Major Services</a:t>
            </a:r>
          </a:p>
        </p:txBody>
      </p:sp>
      <p:sp>
        <p:nvSpPr>
          <p:cNvPr id="3" name="Content Placeholder 2">
            <a:extLst>
              <a:ext uri="{FF2B5EF4-FFF2-40B4-BE49-F238E27FC236}">
                <a16:creationId xmlns:a16="http://schemas.microsoft.com/office/drawing/2014/main" id="{AF364222-7A32-487C-8E7B-936D2FE84771}"/>
              </a:ext>
            </a:extLst>
          </p:cNvPr>
          <p:cNvSpPr>
            <a:spLocks noGrp="1"/>
          </p:cNvSpPr>
          <p:nvPr>
            <p:ph idx="1"/>
          </p:nvPr>
        </p:nvSpPr>
        <p:spPr/>
        <p:txBody>
          <a:bodyPr/>
          <a:lstStyle/>
          <a:p>
            <a:r>
              <a:rPr lang="en-US" b="1" i="1" dirty="0"/>
              <a:t>Taxation Services</a:t>
            </a:r>
          </a:p>
          <a:p>
            <a:endParaRPr lang="en-US" b="1" i="1" dirty="0"/>
          </a:p>
          <a:p>
            <a:pPr algn="just"/>
            <a:r>
              <a:rPr lang="en-US" dirty="0"/>
              <a:t>Direct Taxation: Income tax planning, filing returns, appeals, transfer pricing, representation before tax authorities</a:t>
            </a:r>
          </a:p>
          <a:p>
            <a:pPr algn="just"/>
            <a:r>
              <a:rPr lang="en-US" dirty="0"/>
              <a:t>Indirect Taxation: GST registration, compliance, filing returns, audits, appeals and advisory</a:t>
            </a:r>
          </a:p>
          <a:p>
            <a:pPr algn="just"/>
            <a:r>
              <a:rPr lang="en-US" dirty="0"/>
              <a:t>International Taxation: Cross-border transactions, double taxation avoidance agreements (DTAA), and expatriate taxation</a:t>
            </a:r>
          </a:p>
          <a:p>
            <a:endParaRPr lang="en-US" dirty="0"/>
          </a:p>
        </p:txBody>
      </p:sp>
    </p:spTree>
    <p:extLst>
      <p:ext uri="{BB962C8B-B14F-4D97-AF65-F5344CB8AC3E}">
        <p14:creationId xmlns:p14="http://schemas.microsoft.com/office/powerpoint/2010/main" val="3424850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799B4-088A-4748-B96B-D5E1EC0B908E}"/>
              </a:ext>
            </a:extLst>
          </p:cNvPr>
          <p:cNvSpPr>
            <a:spLocks noGrp="1"/>
          </p:cNvSpPr>
          <p:nvPr>
            <p:ph type="title"/>
          </p:nvPr>
        </p:nvSpPr>
        <p:spPr>
          <a:xfrm>
            <a:off x="2592925" y="624110"/>
            <a:ext cx="8911687" cy="621760"/>
          </a:xfrm>
        </p:spPr>
        <p:txBody>
          <a:bodyPr>
            <a:normAutofit fontScale="90000"/>
          </a:bodyPr>
          <a:lstStyle/>
          <a:p>
            <a:r>
              <a:rPr lang="en-US" dirty="0"/>
              <a:t>Our Major Services</a:t>
            </a:r>
          </a:p>
        </p:txBody>
      </p:sp>
      <p:sp>
        <p:nvSpPr>
          <p:cNvPr id="3" name="Content Placeholder 2">
            <a:extLst>
              <a:ext uri="{FF2B5EF4-FFF2-40B4-BE49-F238E27FC236}">
                <a16:creationId xmlns:a16="http://schemas.microsoft.com/office/drawing/2014/main" id="{FA779AEC-DEB5-4A95-B106-B15782A2E2DB}"/>
              </a:ext>
            </a:extLst>
          </p:cNvPr>
          <p:cNvSpPr>
            <a:spLocks noGrp="1"/>
          </p:cNvSpPr>
          <p:nvPr>
            <p:ph idx="1"/>
          </p:nvPr>
        </p:nvSpPr>
        <p:spPr>
          <a:xfrm>
            <a:off x="2589212" y="1360170"/>
            <a:ext cx="8915400" cy="4551052"/>
          </a:xfrm>
        </p:spPr>
        <p:txBody>
          <a:bodyPr>
            <a:normAutofit/>
          </a:bodyPr>
          <a:lstStyle/>
          <a:p>
            <a:r>
              <a:rPr lang="en-US" sz="1900" b="1" i="1" dirty="0"/>
              <a:t>Internal Audit </a:t>
            </a:r>
          </a:p>
          <a:p>
            <a:pPr algn="just"/>
            <a:r>
              <a:rPr lang="en-US" dirty="0"/>
              <a:t>Carry out risk based Internal Audits covering - Financial, Operational, Functional, Departmental, IT &amp; Systems and other activities, to achieve:</a:t>
            </a:r>
          </a:p>
          <a:p>
            <a:pPr algn="just"/>
            <a:r>
              <a:rPr lang="en-US" dirty="0"/>
              <a:t>Increased Efficiencies and Effectiveness</a:t>
            </a:r>
          </a:p>
          <a:p>
            <a:pPr algn="just"/>
            <a:r>
              <a:rPr lang="en-US" dirty="0"/>
              <a:t>Improve Internal Controls, Processes and Systems</a:t>
            </a:r>
          </a:p>
          <a:p>
            <a:pPr algn="just"/>
            <a:r>
              <a:rPr lang="en-US" noProof="1"/>
              <a:t>Enhance Growth </a:t>
            </a:r>
          </a:p>
          <a:p>
            <a:pPr algn="just"/>
            <a:r>
              <a:rPr lang="en-US" noProof="1"/>
              <a:t>Increase Revenue and Profitability </a:t>
            </a:r>
          </a:p>
          <a:p>
            <a:pPr algn="just"/>
            <a:r>
              <a:rPr lang="en-US" noProof="1"/>
              <a:t>Reduce Operating Costs </a:t>
            </a:r>
          </a:p>
          <a:p>
            <a:pPr algn="just"/>
            <a:r>
              <a:rPr lang="en-US" noProof="1"/>
              <a:t>Increase Capacity and Scalability </a:t>
            </a:r>
          </a:p>
          <a:p>
            <a:pPr algn="just"/>
            <a:r>
              <a:rPr lang="en-US" noProof="1"/>
              <a:t>Achieve Flexibility</a:t>
            </a:r>
          </a:p>
          <a:p>
            <a:pPr algn="just"/>
            <a:r>
              <a:rPr lang="en-US" noProof="1"/>
              <a:t>Support Well Informed Decision-Making </a:t>
            </a:r>
          </a:p>
          <a:p>
            <a:endParaRPr lang="en-US" dirty="0"/>
          </a:p>
        </p:txBody>
      </p:sp>
    </p:spTree>
    <p:extLst>
      <p:ext uri="{BB962C8B-B14F-4D97-AF65-F5344CB8AC3E}">
        <p14:creationId xmlns:p14="http://schemas.microsoft.com/office/powerpoint/2010/main" val="3020245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25D2C-96B2-4522-89D7-56EF818889FC}"/>
              </a:ext>
            </a:extLst>
          </p:cNvPr>
          <p:cNvSpPr>
            <a:spLocks noGrp="1"/>
          </p:cNvSpPr>
          <p:nvPr>
            <p:ph type="title"/>
          </p:nvPr>
        </p:nvSpPr>
        <p:spPr>
          <a:xfrm>
            <a:off x="2592925" y="624110"/>
            <a:ext cx="8911687" cy="1010380"/>
          </a:xfrm>
        </p:spPr>
        <p:txBody>
          <a:bodyPr/>
          <a:lstStyle/>
          <a:p>
            <a:r>
              <a:rPr lang="en-US" dirty="0"/>
              <a:t>Our Major Services</a:t>
            </a:r>
          </a:p>
        </p:txBody>
      </p:sp>
      <p:sp>
        <p:nvSpPr>
          <p:cNvPr id="3" name="Content Placeholder 2">
            <a:extLst>
              <a:ext uri="{FF2B5EF4-FFF2-40B4-BE49-F238E27FC236}">
                <a16:creationId xmlns:a16="http://schemas.microsoft.com/office/drawing/2014/main" id="{4AD51B9A-8C26-4B9F-8E7E-A1A028CEE7D8}"/>
              </a:ext>
            </a:extLst>
          </p:cNvPr>
          <p:cNvSpPr>
            <a:spLocks noGrp="1"/>
          </p:cNvSpPr>
          <p:nvPr>
            <p:ph idx="1"/>
          </p:nvPr>
        </p:nvSpPr>
        <p:spPr/>
        <p:txBody>
          <a:bodyPr/>
          <a:lstStyle/>
          <a:p>
            <a:r>
              <a:rPr lang="en-US" b="1" i="1" dirty="0"/>
              <a:t>Risk Management Services</a:t>
            </a:r>
          </a:p>
          <a:p>
            <a:endParaRPr lang="en-US" dirty="0"/>
          </a:p>
          <a:p>
            <a:pPr algn="just"/>
            <a:r>
              <a:rPr lang="en-US" dirty="0"/>
              <a:t>Developing Risk Management Functioning and Regular Risk Monitoring Process</a:t>
            </a:r>
          </a:p>
          <a:p>
            <a:pPr algn="just"/>
            <a:r>
              <a:rPr lang="en-US" dirty="0"/>
              <a:t>Developing Risk Universe and Risk Registers</a:t>
            </a:r>
          </a:p>
          <a:p>
            <a:pPr algn="just"/>
            <a:r>
              <a:rPr lang="en-US" dirty="0"/>
              <a:t>Identifying and mitigating financial and operational risks</a:t>
            </a:r>
          </a:p>
          <a:p>
            <a:endParaRPr lang="en-US" dirty="0"/>
          </a:p>
        </p:txBody>
      </p:sp>
    </p:spTree>
    <p:extLst>
      <p:ext uri="{BB962C8B-B14F-4D97-AF65-F5344CB8AC3E}">
        <p14:creationId xmlns:p14="http://schemas.microsoft.com/office/powerpoint/2010/main" val="3678706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386B6-6FF4-4587-BDE0-E908C8742A56}"/>
              </a:ext>
            </a:extLst>
          </p:cNvPr>
          <p:cNvSpPr>
            <a:spLocks noGrp="1"/>
          </p:cNvSpPr>
          <p:nvPr>
            <p:ph type="title"/>
          </p:nvPr>
        </p:nvSpPr>
        <p:spPr>
          <a:xfrm>
            <a:off x="2592925" y="624110"/>
            <a:ext cx="8911687" cy="690340"/>
          </a:xfrm>
        </p:spPr>
        <p:txBody>
          <a:bodyPr/>
          <a:lstStyle/>
          <a:p>
            <a:r>
              <a:rPr lang="en-US" dirty="0"/>
              <a:t>Our Major Services</a:t>
            </a:r>
          </a:p>
        </p:txBody>
      </p:sp>
      <p:sp>
        <p:nvSpPr>
          <p:cNvPr id="3" name="Content Placeholder 2">
            <a:extLst>
              <a:ext uri="{FF2B5EF4-FFF2-40B4-BE49-F238E27FC236}">
                <a16:creationId xmlns:a16="http://schemas.microsoft.com/office/drawing/2014/main" id="{B7E2433B-C5A9-4974-81A6-AF37D2F171EA}"/>
              </a:ext>
            </a:extLst>
          </p:cNvPr>
          <p:cNvSpPr>
            <a:spLocks noGrp="1"/>
          </p:cNvSpPr>
          <p:nvPr>
            <p:ph idx="1"/>
          </p:nvPr>
        </p:nvSpPr>
        <p:spPr>
          <a:xfrm>
            <a:off x="2589212" y="1314450"/>
            <a:ext cx="8915400" cy="4596772"/>
          </a:xfrm>
        </p:spPr>
        <p:txBody>
          <a:bodyPr/>
          <a:lstStyle/>
          <a:p>
            <a:r>
              <a:rPr lang="en-US" b="1" dirty="0"/>
              <a:t>Strategic Management &amp; Business Advisory </a:t>
            </a:r>
          </a:p>
          <a:p>
            <a:endParaRPr lang="en-US" b="1" dirty="0"/>
          </a:p>
          <a:p>
            <a:pPr algn="just"/>
            <a:r>
              <a:rPr lang="en-US" sz="1600" b="1" noProof="1"/>
              <a:t>Formulation</a:t>
            </a:r>
            <a:r>
              <a:rPr lang="en-US" b="1" noProof="1">
                <a:solidFill>
                  <a:srgbClr val="F7931F">
                    <a:lumMod val="75000"/>
                  </a:srgbClr>
                </a:solidFill>
                <a:latin typeface="Calibri" panose="020F0502020204030204"/>
              </a:rPr>
              <a:t>: </a:t>
            </a:r>
            <a:r>
              <a:rPr lang="en-US" noProof="1">
                <a:solidFill>
                  <a:sysClr val="windowText" lastClr="000000"/>
                </a:solidFill>
                <a:latin typeface="Calibri" panose="020F0502020204030204"/>
              </a:rPr>
              <a:t>Developing Mission, Vision, Core Values and Beliefs,  Goals &amp; Objectives</a:t>
            </a:r>
          </a:p>
          <a:p>
            <a:pPr algn="just"/>
            <a:r>
              <a:rPr lang="en-US" sz="1600" b="1" noProof="1"/>
              <a:t>Strategic Planning</a:t>
            </a:r>
            <a:r>
              <a:rPr lang="en-US" b="1" noProof="1">
                <a:solidFill>
                  <a:srgbClr val="4CC1EF">
                    <a:lumMod val="75000"/>
                  </a:srgbClr>
                </a:solidFill>
                <a:latin typeface="Calibri" panose="020F0502020204030204"/>
              </a:rPr>
              <a:t>:</a:t>
            </a:r>
            <a:r>
              <a:rPr lang="en-US" noProof="1">
                <a:solidFill>
                  <a:sysClr val="windowText" lastClr="000000"/>
                </a:solidFill>
                <a:latin typeface="Calibri" panose="020F0502020204030204"/>
              </a:rPr>
              <a:t>Strategic Planning and associated infrastructure creation</a:t>
            </a:r>
          </a:p>
          <a:p>
            <a:pPr algn="just"/>
            <a:r>
              <a:rPr lang="en-US" sz="1600" b="1" noProof="1"/>
              <a:t>Growth Plannig</a:t>
            </a:r>
            <a:r>
              <a:rPr lang="en-US" b="1" noProof="1">
                <a:solidFill>
                  <a:srgbClr val="FFCC4C">
                    <a:lumMod val="50000"/>
                  </a:srgbClr>
                </a:solidFill>
                <a:latin typeface="Calibri" panose="020F0502020204030204"/>
              </a:rPr>
              <a:t>: </a:t>
            </a:r>
            <a:r>
              <a:rPr lang="en-US" noProof="1">
                <a:solidFill>
                  <a:sysClr val="windowText" lastClr="000000"/>
                </a:solidFill>
                <a:latin typeface="Calibri" panose="020F0502020204030204"/>
              </a:rPr>
              <a:t>Developing Long Range Growth Plans </a:t>
            </a:r>
          </a:p>
          <a:p>
            <a:pPr algn="just"/>
            <a:r>
              <a:rPr lang="en-US" sz="1600" b="1" noProof="1"/>
              <a:t>Business Planning</a:t>
            </a:r>
            <a:r>
              <a:rPr lang="en-US" b="1" noProof="1">
                <a:solidFill>
                  <a:srgbClr val="C13018"/>
                </a:solidFill>
                <a:latin typeface="Calibri" panose="020F0502020204030204"/>
              </a:rPr>
              <a:t>: </a:t>
            </a:r>
            <a:r>
              <a:rPr lang="en-US" noProof="1">
                <a:solidFill>
                  <a:sysClr val="windowText" lastClr="000000"/>
                </a:solidFill>
                <a:latin typeface="Calibri" panose="020F0502020204030204"/>
              </a:rPr>
              <a:t>Developing Business Plans and Operating Plans in line with the Goals and Objectives of the Company </a:t>
            </a:r>
          </a:p>
          <a:p>
            <a:pPr algn="just"/>
            <a:r>
              <a:rPr lang="en-US" sz="1600" b="1" noProof="1"/>
              <a:t>Monitoring &amp; Control</a:t>
            </a:r>
            <a:r>
              <a:rPr lang="en-US" b="1" noProof="1">
                <a:solidFill>
                  <a:srgbClr val="A2B969">
                    <a:lumMod val="75000"/>
                  </a:srgbClr>
                </a:solidFill>
                <a:latin typeface="Calibri" panose="020F0502020204030204"/>
              </a:rPr>
              <a:t>: </a:t>
            </a:r>
            <a:r>
              <a:rPr lang="en-US" noProof="1">
                <a:solidFill>
                  <a:sysClr val="windowText" lastClr="000000"/>
                </a:solidFill>
                <a:latin typeface="Calibri" panose="020F0502020204030204"/>
              </a:rPr>
              <a:t>Performance Monitoring, both, Operational and Financial at Regular intervals</a:t>
            </a:r>
          </a:p>
          <a:p>
            <a:endParaRPr lang="en-US" sz="1600" b="1" noProof="1"/>
          </a:p>
          <a:p>
            <a:endParaRPr lang="en-US" b="1" noProof="1">
              <a:solidFill>
                <a:srgbClr val="FFCC4C">
                  <a:lumMod val="50000"/>
                </a:srgbClr>
              </a:solidFill>
              <a:latin typeface="Calibri" panose="020F0502020204030204"/>
            </a:endParaRPr>
          </a:p>
          <a:p>
            <a:endParaRPr lang="en-US" b="1" noProof="1">
              <a:solidFill>
                <a:srgbClr val="4CC1EF">
                  <a:lumMod val="75000"/>
                </a:srgbClr>
              </a:solidFill>
              <a:latin typeface="Calibri" panose="020F0502020204030204"/>
            </a:endParaRPr>
          </a:p>
          <a:p>
            <a:endParaRPr lang="en-US" b="1" noProof="1">
              <a:solidFill>
                <a:srgbClr val="F7931F">
                  <a:lumMod val="75000"/>
                </a:srgbClr>
              </a:solidFill>
              <a:latin typeface="Calibri" panose="020F0502020204030204"/>
            </a:endParaRPr>
          </a:p>
          <a:p>
            <a:endParaRPr lang="en-US" b="1" dirty="0"/>
          </a:p>
        </p:txBody>
      </p:sp>
    </p:spTree>
    <p:extLst>
      <p:ext uri="{BB962C8B-B14F-4D97-AF65-F5344CB8AC3E}">
        <p14:creationId xmlns:p14="http://schemas.microsoft.com/office/powerpoint/2010/main" val="2400915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53CDF-B458-4B99-ABB1-F641CD0DF401}"/>
              </a:ext>
            </a:extLst>
          </p:cNvPr>
          <p:cNvSpPr>
            <a:spLocks noGrp="1"/>
          </p:cNvSpPr>
          <p:nvPr>
            <p:ph type="title"/>
          </p:nvPr>
        </p:nvSpPr>
        <p:spPr>
          <a:xfrm>
            <a:off x="2592925" y="624110"/>
            <a:ext cx="8911687" cy="808450"/>
          </a:xfrm>
        </p:spPr>
        <p:txBody>
          <a:bodyPr/>
          <a:lstStyle/>
          <a:p>
            <a:r>
              <a:rPr lang="en-US" dirty="0"/>
              <a:t>Our Major Services</a:t>
            </a:r>
          </a:p>
        </p:txBody>
      </p:sp>
      <p:sp>
        <p:nvSpPr>
          <p:cNvPr id="3" name="Content Placeholder 2">
            <a:extLst>
              <a:ext uri="{FF2B5EF4-FFF2-40B4-BE49-F238E27FC236}">
                <a16:creationId xmlns:a16="http://schemas.microsoft.com/office/drawing/2014/main" id="{6BB77C98-D961-46BB-AFCF-4C9650EAAE01}"/>
              </a:ext>
            </a:extLst>
          </p:cNvPr>
          <p:cNvSpPr>
            <a:spLocks noGrp="1"/>
          </p:cNvSpPr>
          <p:nvPr>
            <p:ph idx="1"/>
          </p:nvPr>
        </p:nvSpPr>
        <p:spPr>
          <a:xfrm>
            <a:off x="2589212" y="1325880"/>
            <a:ext cx="8915400" cy="4585342"/>
          </a:xfrm>
        </p:spPr>
        <p:txBody>
          <a:bodyPr/>
          <a:lstStyle/>
          <a:p>
            <a:r>
              <a:rPr lang="en-US" b="1" dirty="0"/>
              <a:t>Virtual</a:t>
            </a:r>
            <a:r>
              <a:rPr lang="en-US" dirty="0"/>
              <a:t> </a:t>
            </a:r>
            <a:r>
              <a:rPr lang="en-US" b="1" dirty="0"/>
              <a:t>CFO Services</a:t>
            </a:r>
          </a:p>
          <a:p>
            <a:endParaRPr lang="en-US" dirty="0"/>
          </a:p>
          <a:p>
            <a:pPr algn="just"/>
            <a:r>
              <a:rPr lang="en-US" dirty="0"/>
              <a:t>Outsourced CFO Functioning</a:t>
            </a:r>
          </a:p>
          <a:p>
            <a:pPr algn="just"/>
            <a:r>
              <a:rPr lang="en-US" dirty="0"/>
              <a:t>Strategic planning</a:t>
            </a:r>
          </a:p>
          <a:p>
            <a:pPr algn="just"/>
            <a:r>
              <a:rPr lang="en-US" dirty="0"/>
              <a:t>Guidance on US GAAP and IFRS</a:t>
            </a:r>
          </a:p>
          <a:p>
            <a:pPr algn="just"/>
            <a:r>
              <a:rPr lang="en-US" dirty="0"/>
              <a:t>Optimize cash flows</a:t>
            </a:r>
          </a:p>
          <a:p>
            <a:pPr algn="just"/>
            <a:r>
              <a:rPr lang="en-US" dirty="0"/>
              <a:t>Develop long term financial plans</a:t>
            </a:r>
          </a:p>
          <a:p>
            <a:pPr algn="just"/>
            <a:r>
              <a:rPr lang="en-US" dirty="0"/>
              <a:t>Financial budgeting and financial projections</a:t>
            </a:r>
          </a:p>
          <a:p>
            <a:pPr algn="just"/>
            <a:r>
              <a:rPr lang="en-US" dirty="0"/>
              <a:t>Support on improving financial accounting, performance management and reporting</a:t>
            </a:r>
          </a:p>
          <a:p>
            <a:pPr algn="just"/>
            <a:r>
              <a:rPr lang="en-US" dirty="0"/>
              <a:t>Cost savings and increased profits</a:t>
            </a:r>
          </a:p>
          <a:p>
            <a:endParaRPr lang="en-US" dirty="0"/>
          </a:p>
          <a:p>
            <a:endParaRPr lang="en-US" dirty="0"/>
          </a:p>
        </p:txBody>
      </p:sp>
    </p:spTree>
    <p:extLst>
      <p:ext uri="{BB962C8B-B14F-4D97-AF65-F5344CB8AC3E}">
        <p14:creationId xmlns:p14="http://schemas.microsoft.com/office/powerpoint/2010/main" val="2980219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2D05F-1CD1-437C-A663-91833C8983E2}"/>
              </a:ext>
            </a:extLst>
          </p:cNvPr>
          <p:cNvSpPr>
            <a:spLocks noGrp="1"/>
          </p:cNvSpPr>
          <p:nvPr>
            <p:ph type="title"/>
          </p:nvPr>
        </p:nvSpPr>
        <p:spPr>
          <a:xfrm>
            <a:off x="2592925" y="624110"/>
            <a:ext cx="8911687" cy="736060"/>
          </a:xfrm>
        </p:spPr>
        <p:txBody>
          <a:bodyPr/>
          <a:lstStyle/>
          <a:p>
            <a:r>
              <a:rPr lang="en-US" dirty="0"/>
              <a:t>Our Major Services</a:t>
            </a:r>
          </a:p>
        </p:txBody>
      </p:sp>
      <p:sp>
        <p:nvSpPr>
          <p:cNvPr id="3" name="Content Placeholder 2">
            <a:extLst>
              <a:ext uri="{FF2B5EF4-FFF2-40B4-BE49-F238E27FC236}">
                <a16:creationId xmlns:a16="http://schemas.microsoft.com/office/drawing/2014/main" id="{BAA9417E-1160-413C-A8EC-CE1565C97BAF}"/>
              </a:ext>
            </a:extLst>
          </p:cNvPr>
          <p:cNvSpPr>
            <a:spLocks noGrp="1"/>
          </p:cNvSpPr>
          <p:nvPr>
            <p:ph idx="1"/>
          </p:nvPr>
        </p:nvSpPr>
        <p:spPr>
          <a:xfrm>
            <a:off x="2589212" y="1623060"/>
            <a:ext cx="8915400" cy="4288162"/>
          </a:xfrm>
        </p:spPr>
        <p:txBody>
          <a:bodyPr>
            <a:normAutofit fontScale="92500" lnSpcReduction="20000"/>
          </a:bodyPr>
          <a:lstStyle/>
          <a:p>
            <a:r>
              <a:rPr lang="en-US" b="1" i="1" dirty="0"/>
              <a:t>Family Business Management &amp; Advisory Services</a:t>
            </a:r>
          </a:p>
          <a:p>
            <a:endParaRPr lang="en-US" dirty="0"/>
          </a:p>
          <a:p>
            <a:pPr algn="just"/>
            <a:r>
              <a:rPr lang="en-US" dirty="0"/>
              <a:t>Strategic Planning: Developing long-term strategies that align with family values and business goals. </a:t>
            </a:r>
          </a:p>
          <a:p>
            <a:pPr algn="just"/>
            <a:r>
              <a:rPr lang="en-US" dirty="0"/>
              <a:t>Succession Planning: Creating a plan for the next generation to take charge of the business. </a:t>
            </a:r>
          </a:p>
          <a:p>
            <a:pPr algn="just"/>
            <a:r>
              <a:rPr lang="en-US" dirty="0"/>
              <a:t>Developing family charter </a:t>
            </a:r>
          </a:p>
          <a:p>
            <a:pPr algn="just"/>
            <a:r>
              <a:rPr lang="en-US" dirty="0"/>
              <a:t>Conflict Resolution: Mediating disputes and ensuring harmony within the family business, non-competition issue management. </a:t>
            </a:r>
          </a:p>
          <a:p>
            <a:pPr algn="just"/>
            <a:r>
              <a:rPr lang="en-US" dirty="0"/>
              <a:t>Governance Support: Establishing clear roles and responsibilities within the family business. </a:t>
            </a:r>
          </a:p>
          <a:p>
            <a:pPr algn="just"/>
            <a:r>
              <a:rPr lang="en-US" dirty="0"/>
              <a:t>Financial Management: Optimizing financial structures and managing wealth effectively. </a:t>
            </a:r>
          </a:p>
          <a:p>
            <a:pPr algn="just"/>
            <a:r>
              <a:rPr lang="en-US" dirty="0"/>
              <a:t>New Business set up and support </a:t>
            </a:r>
          </a:p>
          <a:p>
            <a:endParaRPr lang="en-US" dirty="0"/>
          </a:p>
          <a:p>
            <a:endParaRPr lang="en-US" dirty="0"/>
          </a:p>
        </p:txBody>
      </p:sp>
    </p:spTree>
    <p:extLst>
      <p:ext uri="{BB962C8B-B14F-4D97-AF65-F5344CB8AC3E}">
        <p14:creationId xmlns:p14="http://schemas.microsoft.com/office/powerpoint/2010/main" val="382541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F1E24-BFC7-4959-86F7-3187614FF045}"/>
              </a:ext>
            </a:extLst>
          </p:cNvPr>
          <p:cNvSpPr>
            <a:spLocks noGrp="1"/>
          </p:cNvSpPr>
          <p:nvPr>
            <p:ph type="title"/>
          </p:nvPr>
        </p:nvSpPr>
        <p:spPr>
          <a:xfrm>
            <a:off x="2592925" y="624110"/>
            <a:ext cx="8911687" cy="747490"/>
          </a:xfrm>
        </p:spPr>
        <p:txBody>
          <a:bodyPr/>
          <a:lstStyle/>
          <a:p>
            <a:r>
              <a:rPr lang="en-US" dirty="0"/>
              <a:t>Our Major Services</a:t>
            </a:r>
          </a:p>
        </p:txBody>
      </p:sp>
      <p:sp>
        <p:nvSpPr>
          <p:cNvPr id="3" name="Content Placeholder 2">
            <a:extLst>
              <a:ext uri="{FF2B5EF4-FFF2-40B4-BE49-F238E27FC236}">
                <a16:creationId xmlns:a16="http://schemas.microsoft.com/office/drawing/2014/main" id="{48C2D18E-B8B4-4378-AE3E-2A08AFDC7778}"/>
              </a:ext>
            </a:extLst>
          </p:cNvPr>
          <p:cNvSpPr>
            <a:spLocks noGrp="1"/>
          </p:cNvSpPr>
          <p:nvPr>
            <p:ph idx="1"/>
          </p:nvPr>
        </p:nvSpPr>
        <p:spPr>
          <a:xfrm>
            <a:off x="2589212" y="1371600"/>
            <a:ext cx="8915400" cy="4539622"/>
          </a:xfrm>
        </p:spPr>
        <p:txBody>
          <a:bodyPr>
            <a:normAutofit lnSpcReduction="10000"/>
          </a:bodyPr>
          <a:lstStyle/>
          <a:p>
            <a:r>
              <a:rPr lang="en-US" b="1" i="1" dirty="0"/>
              <a:t>Mentoring and Monitoring of Start Ups,  SMEs and MSMEs</a:t>
            </a:r>
          </a:p>
          <a:p>
            <a:endParaRPr lang="en-US" b="1" i="1" dirty="0"/>
          </a:p>
          <a:p>
            <a:pPr algn="just"/>
            <a:r>
              <a:rPr lang="en-US" sz="1700" noProof="1"/>
              <a:t>Operational and Financial Performance Reviews</a:t>
            </a:r>
          </a:p>
          <a:p>
            <a:pPr algn="just"/>
            <a:r>
              <a:rPr lang="en-US" sz="1700" noProof="1"/>
              <a:t>Online Presence Management</a:t>
            </a:r>
          </a:p>
          <a:p>
            <a:pPr algn="just"/>
            <a:r>
              <a:rPr lang="en-US" sz="1700" noProof="1"/>
              <a:t>Intellectual Property Management</a:t>
            </a:r>
          </a:p>
          <a:p>
            <a:pPr algn="just"/>
            <a:r>
              <a:rPr lang="en-US" sz="1700" noProof="1"/>
              <a:t>Managing Complex Business Environment</a:t>
            </a:r>
          </a:p>
          <a:p>
            <a:pPr algn="just"/>
            <a:r>
              <a:rPr lang="en-US" sz="1700" noProof="1"/>
              <a:t>Talent Retention</a:t>
            </a:r>
          </a:p>
          <a:p>
            <a:pPr algn="just"/>
            <a:r>
              <a:rPr lang="en-US" sz="1700" noProof="1"/>
              <a:t>Scaling the Business</a:t>
            </a:r>
          </a:p>
          <a:p>
            <a:pPr algn="just"/>
            <a:r>
              <a:rPr lang="en-US" sz="1700" noProof="1"/>
              <a:t>Updated Knowledge on Changing Market Conditions</a:t>
            </a:r>
          </a:p>
          <a:p>
            <a:pPr algn="just"/>
            <a:r>
              <a:rPr lang="en-US" sz="1700" noProof="1"/>
              <a:t>Compliance to SMEs and MSMEs Policies</a:t>
            </a:r>
          </a:p>
          <a:p>
            <a:pPr algn="just"/>
            <a:r>
              <a:rPr lang="en-US" sz="1700" noProof="1"/>
              <a:t>Compliance to Entrepreneurship Policies </a:t>
            </a:r>
          </a:p>
          <a:p>
            <a:pPr algn="just"/>
            <a:r>
              <a:rPr lang="en-US" sz="1700" noProof="1"/>
              <a:t>Compliance Management</a:t>
            </a:r>
          </a:p>
          <a:p>
            <a:endParaRPr lang="en-US" b="1" noProof="1">
              <a:solidFill>
                <a:srgbClr val="C00000"/>
              </a:solidFill>
            </a:endParaRPr>
          </a:p>
          <a:p>
            <a:endParaRPr lang="en-US" b="1" i="1" dirty="0"/>
          </a:p>
        </p:txBody>
      </p:sp>
    </p:spTree>
    <p:extLst>
      <p:ext uri="{BB962C8B-B14F-4D97-AF65-F5344CB8AC3E}">
        <p14:creationId xmlns:p14="http://schemas.microsoft.com/office/powerpoint/2010/main" val="2716494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2938-2269-4518-9B85-F2EEA3796203}"/>
              </a:ext>
            </a:extLst>
          </p:cNvPr>
          <p:cNvSpPr>
            <a:spLocks noGrp="1"/>
          </p:cNvSpPr>
          <p:nvPr>
            <p:ph type="title"/>
          </p:nvPr>
        </p:nvSpPr>
        <p:spPr>
          <a:xfrm>
            <a:off x="2592925" y="624110"/>
            <a:ext cx="8911687" cy="758920"/>
          </a:xfrm>
        </p:spPr>
        <p:txBody>
          <a:bodyPr/>
          <a:lstStyle/>
          <a:p>
            <a:r>
              <a:rPr lang="en-US" dirty="0"/>
              <a:t>Our Major Services</a:t>
            </a:r>
          </a:p>
        </p:txBody>
      </p:sp>
      <p:sp>
        <p:nvSpPr>
          <p:cNvPr id="3" name="Content Placeholder 2">
            <a:extLst>
              <a:ext uri="{FF2B5EF4-FFF2-40B4-BE49-F238E27FC236}">
                <a16:creationId xmlns:a16="http://schemas.microsoft.com/office/drawing/2014/main" id="{C53FF539-00AC-4B21-BC95-D84FC0DD646A}"/>
              </a:ext>
            </a:extLst>
          </p:cNvPr>
          <p:cNvSpPr>
            <a:spLocks noGrp="1"/>
          </p:cNvSpPr>
          <p:nvPr>
            <p:ph idx="1"/>
          </p:nvPr>
        </p:nvSpPr>
        <p:spPr>
          <a:xfrm>
            <a:off x="2589212" y="1600200"/>
            <a:ext cx="8915400" cy="5017770"/>
          </a:xfrm>
        </p:spPr>
        <p:txBody>
          <a:bodyPr>
            <a:normAutofit fontScale="92500" lnSpcReduction="10000"/>
          </a:bodyPr>
          <a:lstStyle/>
          <a:p>
            <a:r>
              <a:rPr lang="en-US" b="1" dirty="0"/>
              <a:t>IPO Ready Preparedness</a:t>
            </a:r>
          </a:p>
          <a:p>
            <a:endParaRPr lang="en-US" b="1" dirty="0"/>
          </a:p>
          <a:p>
            <a:pPr algn="just"/>
            <a:r>
              <a:rPr lang="en-US" noProof="1"/>
              <a:t>Business Modelling and Financial Modelling</a:t>
            </a:r>
          </a:p>
          <a:p>
            <a:pPr algn="just"/>
            <a:r>
              <a:rPr lang="en-US" noProof="1"/>
              <a:t>Financial Planning and Analysis</a:t>
            </a:r>
          </a:p>
          <a:p>
            <a:pPr algn="just"/>
            <a:r>
              <a:rPr lang="en-US" noProof="1"/>
              <a:t>Risk Management</a:t>
            </a:r>
          </a:p>
          <a:p>
            <a:pPr algn="just"/>
            <a:r>
              <a:rPr lang="en-US" noProof="1"/>
              <a:t>Internal Controls</a:t>
            </a:r>
          </a:p>
          <a:p>
            <a:pPr algn="just"/>
            <a:r>
              <a:rPr lang="en-US" noProof="1"/>
              <a:t>Internal Audit</a:t>
            </a:r>
          </a:p>
          <a:p>
            <a:pPr algn="just"/>
            <a:r>
              <a:rPr lang="en-US" noProof="1"/>
              <a:t>Cross Functional Team Formation</a:t>
            </a:r>
          </a:p>
          <a:p>
            <a:pPr algn="just"/>
            <a:r>
              <a:rPr lang="en-US" noProof="1"/>
              <a:t>Corporate Governance</a:t>
            </a:r>
          </a:p>
          <a:p>
            <a:pPr algn="just"/>
            <a:r>
              <a:rPr lang="en-US" noProof="1"/>
              <a:t>Statutory Compliance</a:t>
            </a:r>
          </a:p>
          <a:p>
            <a:pPr algn="just"/>
            <a:r>
              <a:rPr lang="en-US" noProof="1"/>
              <a:t>Legal Compliance &amp; Taxation </a:t>
            </a:r>
          </a:p>
          <a:p>
            <a:pPr algn="just"/>
            <a:r>
              <a:rPr lang="en-US" noProof="1"/>
              <a:t>Developing Business Plans</a:t>
            </a:r>
          </a:p>
          <a:p>
            <a:pPr algn="just"/>
            <a:r>
              <a:rPr lang="en-US" noProof="1"/>
              <a:t>Technology</a:t>
            </a:r>
          </a:p>
          <a:p>
            <a:pPr algn="just"/>
            <a:r>
              <a:rPr lang="en-US" noProof="1"/>
              <a:t>Intellectual Property Management</a:t>
            </a:r>
          </a:p>
          <a:p>
            <a:endParaRPr lang="en-US" dirty="0"/>
          </a:p>
        </p:txBody>
      </p:sp>
    </p:spTree>
    <p:extLst>
      <p:ext uri="{BB962C8B-B14F-4D97-AF65-F5344CB8AC3E}">
        <p14:creationId xmlns:p14="http://schemas.microsoft.com/office/powerpoint/2010/main" val="4142755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0BD36-AB9A-4C69-9490-89B90D17039F}"/>
              </a:ext>
            </a:extLst>
          </p:cNvPr>
          <p:cNvSpPr>
            <a:spLocks noGrp="1"/>
          </p:cNvSpPr>
          <p:nvPr>
            <p:ph type="title"/>
          </p:nvPr>
        </p:nvSpPr>
        <p:spPr>
          <a:xfrm>
            <a:off x="2592925" y="624110"/>
            <a:ext cx="8911687" cy="747490"/>
          </a:xfrm>
        </p:spPr>
        <p:txBody>
          <a:bodyPr/>
          <a:lstStyle/>
          <a:p>
            <a:r>
              <a:rPr lang="en-US" dirty="0"/>
              <a:t>Our Major Services</a:t>
            </a:r>
          </a:p>
        </p:txBody>
      </p:sp>
      <p:sp>
        <p:nvSpPr>
          <p:cNvPr id="3" name="Content Placeholder 2">
            <a:extLst>
              <a:ext uri="{FF2B5EF4-FFF2-40B4-BE49-F238E27FC236}">
                <a16:creationId xmlns:a16="http://schemas.microsoft.com/office/drawing/2014/main" id="{C985F91B-294C-49FD-A772-A34982C77B68}"/>
              </a:ext>
            </a:extLst>
          </p:cNvPr>
          <p:cNvSpPr>
            <a:spLocks noGrp="1"/>
          </p:cNvSpPr>
          <p:nvPr>
            <p:ph idx="1"/>
          </p:nvPr>
        </p:nvSpPr>
        <p:spPr>
          <a:xfrm>
            <a:off x="2589212" y="1371600"/>
            <a:ext cx="8915400" cy="4539622"/>
          </a:xfrm>
        </p:spPr>
        <p:txBody>
          <a:bodyPr/>
          <a:lstStyle/>
          <a:p>
            <a:r>
              <a:rPr lang="en-US" b="1" dirty="0"/>
              <a:t>IPO Ready Preparedness….cont.</a:t>
            </a:r>
          </a:p>
          <a:p>
            <a:endParaRPr lang="en-US" b="1" dirty="0"/>
          </a:p>
          <a:p>
            <a:pPr algn="just"/>
            <a:r>
              <a:rPr lang="en-US" sz="1700" noProof="1"/>
              <a:t>Documents Readiness and Submission</a:t>
            </a:r>
          </a:p>
          <a:p>
            <a:pPr algn="just"/>
            <a:r>
              <a:rPr lang="en-US" sz="1700" noProof="1"/>
              <a:t>Pre IPO Placement and Roadshows</a:t>
            </a:r>
          </a:p>
          <a:p>
            <a:pPr algn="just"/>
            <a:r>
              <a:rPr lang="en-US" sz="1700" noProof="1"/>
              <a:t>Analyze Market and Determine Stock Valuation</a:t>
            </a:r>
          </a:p>
          <a:p>
            <a:pPr algn="just"/>
            <a:r>
              <a:rPr lang="en-US" sz="1700" noProof="1"/>
              <a:t>Allocate Shares and Initialize Trading </a:t>
            </a:r>
          </a:p>
          <a:p>
            <a:pPr algn="just"/>
            <a:r>
              <a:rPr lang="en-US" sz="1700" noProof="1"/>
              <a:t> IPO Registration Filing With SEC</a:t>
            </a:r>
          </a:p>
          <a:p>
            <a:pPr algn="just"/>
            <a:r>
              <a:rPr lang="en-US" sz="1700" noProof="1"/>
              <a:t> Drafting IPO and Red Herring Prospectus</a:t>
            </a:r>
          </a:p>
          <a:p>
            <a:pPr algn="just"/>
            <a:r>
              <a:rPr lang="en-US" sz="1700" noProof="1"/>
              <a:t> Exercising Due Diligence</a:t>
            </a:r>
          </a:p>
          <a:p>
            <a:pPr algn="just"/>
            <a:r>
              <a:rPr lang="en-US" sz="1700" noProof="1"/>
              <a:t> Formation of IPO Team, Board and Consultants</a:t>
            </a:r>
          </a:p>
          <a:p>
            <a:pPr algn="just"/>
            <a:r>
              <a:rPr lang="en-US" sz="1700" noProof="1"/>
              <a:t>IPO Decision Making</a:t>
            </a:r>
          </a:p>
          <a:p>
            <a:endParaRPr lang="en-US" b="1" dirty="0"/>
          </a:p>
          <a:p>
            <a:endParaRPr lang="en-US" dirty="0"/>
          </a:p>
          <a:p>
            <a:endParaRPr lang="en-US" dirty="0"/>
          </a:p>
        </p:txBody>
      </p:sp>
    </p:spTree>
    <p:extLst>
      <p:ext uri="{BB962C8B-B14F-4D97-AF65-F5344CB8AC3E}">
        <p14:creationId xmlns:p14="http://schemas.microsoft.com/office/powerpoint/2010/main" val="4037953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2AC7F-1D39-4749-923B-908AA9032F02}"/>
              </a:ext>
            </a:extLst>
          </p:cNvPr>
          <p:cNvSpPr>
            <a:spLocks noGrp="1"/>
          </p:cNvSpPr>
          <p:nvPr>
            <p:ph type="title"/>
          </p:nvPr>
        </p:nvSpPr>
        <p:spPr>
          <a:xfrm>
            <a:off x="2592925" y="624110"/>
            <a:ext cx="8911687" cy="678910"/>
          </a:xfrm>
        </p:spPr>
        <p:txBody>
          <a:bodyPr/>
          <a:lstStyle/>
          <a:p>
            <a:r>
              <a:rPr lang="en-US" dirty="0"/>
              <a:t>Our Major Services</a:t>
            </a:r>
          </a:p>
        </p:txBody>
      </p:sp>
      <p:sp>
        <p:nvSpPr>
          <p:cNvPr id="3" name="Content Placeholder 2">
            <a:extLst>
              <a:ext uri="{FF2B5EF4-FFF2-40B4-BE49-F238E27FC236}">
                <a16:creationId xmlns:a16="http://schemas.microsoft.com/office/drawing/2014/main" id="{9F47B85B-8CF8-4793-B728-8756D3DD9FF5}"/>
              </a:ext>
            </a:extLst>
          </p:cNvPr>
          <p:cNvSpPr>
            <a:spLocks noGrp="1"/>
          </p:cNvSpPr>
          <p:nvPr>
            <p:ph idx="1"/>
          </p:nvPr>
        </p:nvSpPr>
        <p:spPr>
          <a:xfrm>
            <a:off x="2589212" y="1554480"/>
            <a:ext cx="8915400" cy="4356742"/>
          </a:xfrm>
        </p:spPr>
        <p:txBody>
          <a:bodyPr/>
          <a:lstStyle/>
          <a:p>
            <a:r>
              <a:rPr lang="en-US" b="1" i="1" dirty="0"/>
              <a:t>Advisory &amp; Consultancy</a:t>
            </a:r>
          </a:p>
          <a:p>
            <a:endParaRPr lang="en-US" b="1" i="1" dirty="0"/>
          </a:p>
          <a:p>
            <a:pPr algn="just"/>
            <a:r>
              <a:rPr lang="en-US" dirty="0"/>
              <a:t>Business Advisory: Strategy, restructuring, mergers &amp; acquisitions and due diligence</a:t>
            </a:r>
          </a:p>
          <a:p>
            <a:pPr algn="just"/>
            <a:r>
              <a:rPr lang="en-US" dirty="0"/>
              <a:t>Financial Planning: Investment structuring, budgeting and capital management</a:t>
            </a:r>
          </a:p>
          <a:p>
            <a:pPr algn="just"/>
            <a:r>
              <a:rPr lang="en-US" dirty="0"/>
              <a:t>Management Consultancy &amp; Business Advisory: Improving efficiency, profitability, and governance.</a:t>
            </a:r>
          </a:p>
          <a:p>
            <a:pPr algn="just"/>
            <a:r>
              <a:rPr lang="en-US" dirty="0"/>
              <a:t>M&amp;A and restructuring</a:t>
            </a:r>
          </a:p>
          <a:p>
            <a:endParaRPr lang="en-US" dirty="0"/>
          </a:p>
        </p:txBody>
      </p:sp>
    </p:spTree>
    <p:extLst>
      <p:ext uri="{BB962C8B-B14F-4D97-AF65-F5344CB8AC3E}">
        <p14:creationId xmlns:p14="http://schemas.microsoft.com/office/powerpoint/2010/main" val="22017264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8F497-3C06-4DD0-96CB-C8E16E835DB4}"/>
              </a:ext>
            </a:extLst>
          </p:cNvPr>
          <p:cNvSpPr>
            <a:spLocks noGrp="1"/>
          </p:cNvSpPr>
          <p:nvPr>
            <p:ph type="title"/>
          </p:nvPr>
        </p:nvSpPr>
        <p:spPr>
          <a:xfrm>
            <a:off x="2592925" y="624110"/>
            <a:ext cx="8911687" cy="644620"/>
          </a:xfrm>
        </p:spPr>
        <p:txBody>
          <a:bodyPr/>
          <a:lstStyle/>
          <a:p>
            <a:r>
              <a:rPr lang="en-US" dirty="0"/>
              <a:t>Our Major Services</a:t>
            </a:r>
          </a:p>
        </p:txBody>
      </p:sp>
      <p:sp>
        <p:nvSpPr>
          <p:cNvPr id="3" name="Content Placeholder 2">
            <a:extLst>
              <a:ext uri="{FF2B5EF4-FFF2-40B4-BE49-F238E27FC236}">
                <a16:creationId xmlns:a16="http://schemas.microsoft.com/office/drawing/2014/main" id="{EFA92C17-47BF-4FCE-8C0D-7BBB847A0E1A}"/>
              </a:ext>
            </a:extLst>
          </p:cNvPr>
          <p:cNvSpPr>
            <a:spLocks noGrp="1"/>
          </p:cNvSpPr>
          <p:nvPr>
            <p:ph idx="1"/>
          </p:nvPr>
        </p:nvSpPr>
        <p:spPr>
          <a:xfrm>
            <a:off x="2589212" y="1268730"/>
            <a:ext cx="8915400" cy="4642492"/>
          </a:xfrm>
        </p:spPr>
        <p:txBody>
          <a:bodyPr>
            <a:normAutofit fontScale="92500" lnSpcReduction="10000"/>
          </a:bodyPr>
          <a:lstStyle/>
          <a:p>
            <a:r>
              <a:rPr lang="en-US" b="1" dirty="0"/>
              <a:t>Other Business Consulting Services</a:t>
            </a:r>
          </a:p>
          <a:p>
            <a:endParaRPr lang="en-US" b="1" dirty="0"/>
          </a:p>
          <a:p>
            <a:pPr algn="just"/>
            <a:r>
              <a:rPr lang="en-US" noProof="1"/>
              <a:t>Financial &amp; Operational performance turnaround </a:t>
            </a:r>
          </a:p>
          <a:p>
            <a:pPr algn="just"/>
            <a:r>
              <a:rPr lang="en-US" noProof="1"/>
              <a:t>Software Development</a:t>
            </a:r>
          </a:p>
          <a:p>
            <a:pPr algn="just"/>
            <a:r>
              <a:rPr lang="en-US" noProof="1"/>
              <a:t>IT Infrastructure Development &amp; Management </a:t>
            </a:r>
          </a:p>
          <a:p>
            <a:pPr algn="just"/>
            <a:r>
              <a:rPr lang="en-US" noProof="1"/>
              <a:t>Due Diligence </a:t>
            </a:r>
          </a:p>
          <a:p>
            <a:pPr algn="just"/>
            <a:r>
              <a:rPr lang="en-US" noProof="1"/>
              <a:t>Mergers &amp; Acquisitions </a:t>
            </a:r>
          </a:p>
          <a:p>
            <a:pPr algn="just"/>
            <a:r>
              <a:rPr lang="en-US" noProof="1"/>
              <a:t>Support Service to Insurance companies, Banks &amp; Financial Institutions and Medical Institutes</a:t>
            </a:r>
          </a:p>
          <a:p>
            <a:pPr algn="just"/>
            <a:r>
              <a:rPr lang="en-US" noProof="1"/>
              <a:t>Development of Policies, Procedures, Manuals &amp; SOPs</a:t>
            </a:r>
          </a:p>
          <a:p>
            <a:pPr algn="just"/>
            <a:r>
              <a:rPr lang="en-US" noProof="1"/>
              <a:t>Shared Services Management </a:t>
            </a:r>
          </a:p>
          <a:p>
            <a:pPr algn="just"/>
            <a:r>
              <a:rPr lang="en-US" noProof="1"/>
              <a:t>Business Advisory</a:t>
            </a:r>
          </a:p>
          <a:p>
            <a:pPr algn="just"/>
            <a:r>
              <a:rPr lang="en-US" noProof="1"/>
              <a:t>Online Consulting</a:t>
            </a:r>
          </a:p>
          <a:p>
            <a:endParaRPr lang="en-US" dirty="0"/>
          </a:p>
        </p:txBody>
      </p:sp>
    </p:spTree>
    <p:extLst>
      <p:ext uri="{BB962C8B-B14F-4D97-AF65-F5344CB8AC3E}">
        <p14:creationId xmlns:p14="http://schemas.microsoft.com/office/powerpoint/2010/main" val="4150512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5F86B-CB53-4C98-B5D6-423E3E6477FE}"/>
              </a:ext>
            </a:extLst>
          </p:cNvPr>
          <p:cNvSpPr>
            <a:spLocks noGrp="1"/>
          </p:cNvSpPr>
          <p:nvPr>
            <p:ph type="title"/>
          </p:nvPr>
        </p:nvSpPr>
        <p:spPr>
          <a:xfrm>
            <a:off x="2592925" y="624110"/>
            <a:ext cx="8911687" cy="838930"/>
          </a:xfrm>
        </p:spPr>
        <p:txBody>
          <a:bodyPr/>
          <a:lstStyle/>
          <a:p>
            <a:r>
              <a:rPr lang="en-US" dirty="0"/>
              <a:t>Our Major Services</a:t>
            </a:r>
          </a:p>
        </p:txBody>
      </p:sp>
      <p:sp>
        <p:nvSpPr>
          <p:cNvPr id="3" name="Content Placeholder 2">
            <a:extLst>
              <a:ext uri="{FF2B5EF4-FFF2-40B4-BE49-F238E27FC236}">
                <a16:creationId xmlns:a16="http://schemas.microsoft.com/office/drawing/2014/main" id="{BBC64771-AF65-4239-BF80-20FF9AA50AEF}"/>
              </a:ext>
            </a:extLst>
          </p:cNvPr>
          <p:cNvSpPr>
            <a:spLocks noGrp="1"/>
          </p:cNvSpPr>
          <p:nvPr>
            <p:ph idx="1"/>
          </p:nvPr>
        </p:nvSpPr>
        <p:spPr>
          <a:xfrm>
            <a:off x="2589212" y="1463040"/>
            <a:ext cx="8915400" cy="4448182"/>
          </a:xfrm>
        </p:spPr>
        <p:txBody>
          <a:bodyPr/>
          <a:lstStyle/>
          <a:p>
            <a:r>
              <a:rPr lang="en-US" b="1" i="1" dirty="0"/>
              <a:t>Accounting &amp; Financial Management</a:t>
            </a:r>
          </a:p>
          <a:p>
            <a:endParaRPr lang="en-US" b="1" i="1" dirty="0"/>
          </a:p>
          <a:p>
            <a:pPr algn="just"/>
            <a:r>
              <a:rPr lang="en-US" dirty="0"/>
              <a:t>Bookkeeping &amp; Accounts Preparation: Maintaining financial records for businesses</a:t>
            </a:r>
          </a:p>
          <a:p>
            <a:pPr algn="just"/>
            <a:r>
              <a:rPr lang="en-US" dirty="0"/>
              <a:t>Financial Statements: Preparation of balance sheets, profit &amp; loss accounts, and cash flow statements</a:t>
            </a:r>
          </a:p>
          <a:p>
            <a:pPr algn="just"/>
            <a:r>
              <a:rPr lang="en-US" dirty="0"/>
              <a:t>Cost Accounting: Assisting in cost control and pricing strategies</a:t>
            </a:r>
          </a:p>
          <a:p>
            <a:pPr algn="just"/>
            <a:r>
              <a:rPr lang="en-US" dirty="0"/>
              <a:t>Payroll Management: Salary structuring, provident fund, and employee tax compliance</a:t>
            </a:r>
          </a:p>
          <a:p>
            <a:endParaRPr lang="en-US" dirty="0"/>
          </a:p>
        </p:txBody>
      </p:sp>
    </p:spTree>
    <p:extLst>
      <p:ext uri="{BB962C8B-B14F-4D97-AF65-F5344CB8AC3E}">
        <p14:creationId xmlns:p14="http://schemas.microsoft.com/office/powerpoint/2010/main" val="1324082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8F076-D6FF-4079-A851-4D1BA82C3C68}"/>
              </a:ext>
            </a:extLst>
          </p:cNvPr>
          <p:cNvSpPr>
            <a:spLocks noGrp="1"/>
          </p:cNvSpPr>
          <p:nvPr>
            <p:ph type="title"/>
          </p:nvPr>
        </p:nvSpPr>
        <p:spPr>
          <a:xfrm>
            <a:off x="2592925" y="624110"/>
            <a:ext cx="8911687" cy="656050"/>
          </a:xfrm>
        </p:spPr>
        <p:txBody>
          <a:bodyPr/>
          <a:lstStyle/>
          <a:p>
            <a:r>
              <a:rPr lang="en-US" dirty="0"/>
              <a:t>Our Major Services</a:t>
            </a:r>
          </a:p>
        </p:txBody>
      </p:sp>
      <p:sp>
        <p:nvSpPr>
          <p:cNvPr id="3" name="Content Placeholder 2">
            <a:extLst>
              <a:ext uri="{FF2B5EF4-FFF2-40B4-BE49-F238E27FC236}">
                <a16:creationId xmlns:a16="http://schemas.microsoft.com/office/drawing/2014/main" id="{3C272914-0638-41BF-AD78-2DE2AFEFBD2E}"/>
              </a:ext>
            </a:extLst>
          </p:cNvPr>
          <p:cNvSpPr>
            <a:spLocks noGrp="1"/>
          </p:cNvSpPr>
          <p:nvPr>
            <p:ph idx="1"/>
          </p:nvPr>
        </p:nvSpPr>
        <p:spPr>
          <a:xfrm>
            <a:off x="2589212" y="1280160"/>
            <a:ext cx="8915400" cy="5120640"/>
          </a:xfrm>
        </p:spPr>
        <p:txBody>
          <a:bodyPr>
            <a:normAutofit fontScale="92500" lnSpcReduction="20000"/>
          </a:bodyPr>
          <a:lstStyle/>
          <a:p>
            <a:r>
              <a:rPr lang="en-US" b="1" dirty="0"/>
              <a:t>Outsourced Book-Keeping &amp; Accounting</a:t>
            </a:r>
          </a:p>
          <a:p>
            <a:pPr marL="0" indent="0">
              <a:buNone/>
            </a:pPr>
            <a:endParaRPr lang="en-US" dirty="0"/>
          </a:p>
          <a:p>
            <a:pPr algn="just"/>
            <a:r>
              <a:rPr lang="en-US" sz="1900" noProof="1"/>
              <a:t>Financial Planning &amp; Analysis</a:t>
            </a:r>
          </a:p>
          <a:p>
            <a:pPr algn="just"/>
            <a:r>
              <a:rPr lang="en-US" sz="1900" noProof="1"/>
              <a:t>Basic Bookkeeping &amp; Data Entry</a:t>
            </a:r>
          </a:p>
          <a:p>
            <a:pPr algn="just"/>
            <a:r>
              <a:rPr lang="en-US" sz="1900" noProof="1"/>
              <a:t>Account Receivables &amp; Account Payables Accounting </a:t>
            </a:r>
          </a:p>
          <a:p>
            <a:pPr algn="just"/>
            <a:r>
              <a:rPr lang="en-US" sz="1900" noProof="1"/>
              <a:t>Fixed Assets &amp; Depreciation Accounting </a:t>
            </a:r>
          </a:p>
          <a:p>
            <a:pPr algn="just"/>
            <a:r>
              <a:rPr lang="en-US" sz="1900" noProof="1"/>
              <a:t>Bank Reconciliations &amp; Invoice processing</a:t>
            </a:r>
          </a:p>
          <a:p>
            <a:pPr algn="just"/>
            <a:r>
              <a:rPr lang="en-US" sz="1900" noProof="1"/>
              <a:t>Procurement and Sales Accounting</a:t>
            </a:r>
          </a:p>
          <a:p>
            <a:pPr algn="just"/>
            <a:r>
              <a:rPr lang="en-US" sz="1900" noProof="1"/>
              <a:t>Inventory Management Accounting </a:t>
            </a:r>
          </a:p>
          <a:p>
            <a:pPr algn="just"/>
            <a:r>
              <a:rPr lang="en-US" sz="1900" noProof="1"/>
              <a:t>Period Close and Month-end Accounting </a:t>
            </a:r>
          </a:p>
          <a:p>
            <a:pPr algn="just"/>
            <a:r>
              <a:rPr lang="en-US" sz="1900" noProof="1"/>
              <a:t>Monthly MIS Reports &amp; Dashboard Reporting</a:t>
            </a:r>
          </a:p>
          <a:p>
            <a:pPr algn="just"/>
            <a:r>
              <a:rPr lang="en-US" sz="1900" noProof="1"/>
              <a:t>Financial Statements Preparation per US GAAP and IFRS </a:t>
            </a:r>
          </a:p>
          <a:p>
            <a:pPr algn="just"/>
            <a:r>
              <a:rPr lang="en-US" sz="1900" noProof="1"/>
              <a:t>Enhanced Financial Reporting, Forecasting and KPIs Monitoring </a:t>
            </a:r>
          </a:p>
          <a:p>
            <a:pPr algn="just"/>
            <a:r>
              <a:rPr lang="en-US" sz="1900" noProof="1"/>
              <a:t>Treasury Management </a:t>
            </a:r>
          </a:p>
          <a:p>
            <a:endParaRPr lang="en-US" dirty="0"/>
          </a:p>
        </p:txBody>
      </p:sp>
    </p:spTree>
    <p:extLst>
      <p:ext uri="{BB962C8B-B14F-4D97-AF65-F5344CB8AC3E}">
        <p14:creationId xmlns:p14="http://schemas.microsoft.com/office/powerpoint/2010/main" val="3252524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4F5B-B4E9-485D-98FC-B40991AFAB13}"/>
              </a:ext>
            </a:extLst>
          </p:cNvPr>
          <p:cNvSpPr>
            <a:spLocks noGrp="1"/>
          </p:cNvSpPr>
          <p:nvPr>
            <p:ph type="title"/>
          </p:nvPr>
        </p:nvSpPr>
        <p:spPr>
          <a:xfrm>
            <a:off x="2592925" y="624110"/>
            <a:ext cx="8911687" cy="827500"/>
          </a:xfrm>
        </p:spPr>
        <p:txBody>
          <a:bodyPr/>
          <a:lstStyle/>
          <a:p>
            <a:r>
              <a:rPr lang="en-US" dirty="0"/>
              <a:t>Our Major Services</a:t>
            </a:r>
          </a:p>
        </p:txBody>
      </p:sp>
      <p:sp>
        <p:nvSpPr>
          <p:cNvPr id="3" name="Content Placeholder 2">
            <a:extLst>
              <a:ext uri="{FF2B5EF4-FFF2-40B4-BE49-F238E27FC236}">
                <a16:creationId xmlns:a16="http://schemas.microsoft.com/office/drawing/2014/main" id="{B2747FE0-4EFD-4DEC-AC3E-F040BBD31F0A}"/>
              </a:ext>
            </a:extLst>
          </p:cNvPr>
          <p:cNvSpPr>
            <a:spLocks noGrp="1"/>
          </p:cNvSpPr>
          <p:nvPr>
            <p:ph idx="1"/>
          </p:nvPr>
        </p:nvSpPr>
        <p:spPr>
          <a:xfrm>
            <a:off x="2589212" y="1451610"/>
            <a:ext cx="8915400" cy="4459612"/>
          </a:xfrm>
        </p:spPr>
        <p:txBody>
          <a:bodyPr/>
          <a:lstStyle/>
          <a:p>
            <a:r>
              <a:rPr lang="en-US" b="1" dirty="0"/>
              <a:t>HR Management &amp; Payroll Management</a:t>
            </a:r>
          </a:p>
          <a:p>
            <a:endParaRPr lang="en-US" b="1" dirty="0"/>
          </a:p>
          <a:p>
            <a:pPr algn="just"/>
            <a:r>
              <a:rPr lang="en-US" dirty="0"/>
              <a:t>HR-IS Management </a:t>
            </a:r>
          </a:p>
          <a:p>
            <a:pPr algn="just"/>
            <a:r>
              <a:rPr lang="en-US" dirty="0"/>
              <a:t>Talent Management, Retention Management &amp; Minimizing Attrition Levels </a:t>
            </a:r>
          </a:p>
          <a:p>
            <a:pPr algn="just"/>
            <a:r>
              <a:rPr lang="en-US" dirty="0"/>
              <a:t>Performance Evaluation Management</a:t>
            </a:r>
          </a:p>
          <a:p>
            <a:pPr algn="just"/>
            <a:r>
              <a:rPr lang="en-US" dirty="0"/>
              <a:t>Payroll Accounting</a:t>
            </a:r>
          </a:p>
          <a:p>
            <a:pPr algn="just"/>
            <a:r>
              <a:rPr lang="en-US" dirty="0"/>
              <a:t>Organizational Structure, Job Descriptions, KPIs Development &amp; Performance Evaluation </a:t>
            </a:r>
          </a:p>
          <a:p>
            <a:pPr algn="just"/>
            <a:r>
              <a:rPr lang="en-US" dirty="0"/>
              <a:t>Compliance to Employee related issues </a:t>
            </a:r>
          </a:p>
          <a:p>
            <a:endParaRPr lang="en-US" dirty="0"/>
          </a:p>
        </p:txBody>
      </p:sp>
    </p:spTree>
    <p:extLst>
      <p:ext uri="{BB962C8B-B14F-4D97-AF65-F5344CB8AC3E}">
        <p14:creationId xmlns:p14="http://schemas.microsoft.com/office/powerpoint/2010/main" val="2116343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EE074-1072-4AC5-8068-B474AA938245}"/>
              </a:ext>
            </a:extLst>
          </p:cNvPr>
          <p:cNvSpPr>
            <a:spLocks noGrp="1"/>
          </p:cNvSpPr>
          <p:nvPr>
            <p:ph type="title"/>
          </p:nvPr>
        </p:nvSpPr>
        <p:spPr>
          <a:xfrm>
            <a:off x="2592925" y="624110"/>
            <a:ext cx="8911687" cy="713200"/>
          </a:xfrm>
        </p:spPr>
        <p:txBody>
          <a:bodyPr/>
          <a:lstStyle/>
          <a:p>
            <a:r>
              <a:rPr lang="en-US" dirty="0"/>
              <a:t>Our Major Services</a:t>
            </a:r>
          </a:p>
        </p:txBody>
      </p:sp>
      <p:sp>
        <p:nvSpPr>
          <p:cNvPr id="3" name="Content Placeholder 2">
            <a:extLst>
              <a:ext uri="{FF2B5EF4-FFF2-40B4-BE49-F238E27FC236}">
                <a16:creationId xmlns:a16="http://schemas.microsoft.com/office/drawing/2014/main" id="{FD84CD0A-26D2-45A5-AB47-065128623FBB}"/>
              </a:ext>
            </a:extLst>
          </p:cNvPr>
          <p:cNvSpPr>
            <a:spLocks noGrp="1"/>
          </p:cNvSpPr>
          <p:nvPr>
            <p:ph idx="1"/>
          </p:nvPr>
        </p:nvSpPr>
        <p:spPr>
          <a:xfrm>
            <a:off x="2589212" y="1337310"/>
            <a:ext cx="8915400" cy="4573912"/>
          </a:xfrm>
        </p:spPr>
        <p:txBody>
          <a:bodyPr/>
          <a:lstStyle/>
          <a:p>
            <a:r>
              <a:rPr lang="en-US" b="1" dirty="0"/>
              <a:t>IT Systems &amp; Security Management</a:t>
            </a:r>
          </a:p>
          <a:p>
            <a:endParaRPr lang="en-US" b="1" dirty="0"/>
          </a:p>
          <a:p>
            <a:pPr algn="just"/>
            <a:r>
              <a:rPr lang="en-US" noProof="1"/>
              <a:t>Network &amp; Infrastructure</a:t>
            </a:r>
          </a:p>
          <a:p>
            <a:pPr algn="just"/>
            <a:r>
              <a:rPr lang="en-US" noProof="1"/>
              <a:t>Cyber-Security</a:t>
            </a:r>
          </a:p>
          <a:p>
            <a:pPr algn="just"/>
            <a:r>
              <a:rPr lang="en-US" noProof="1"/>
              <a:t>IT Risks Management &amp; Compliance</a:t>
            </a:r>
          </a:p>
          <a:p>
            <a:pPr algn="just"/>
            <a:r>
              <a:rPr lang="en-US" noProof="1"/>
              <a:t>IT &amp; Systems Audits</a:t>
            </a:r>
          </a:p>
          <a:p>
            <a:pPr algn="just"/>
            <a:r>
              <a:rPr lang="en-US" noProof="1"/>
              <a:t>BCP and Disaster Recovery Management</a:t>
            </a:r>
          </a:p>
          <a:p>
            <a:pPr algn="just"/>
            <a:r>
              <a:rPr lang="en-US" noProof="1"/>
              <a:t>Data Storage Management</a:t>
            </a:r>
          </a:p>
          <a:p>
            <a:pPr algn="just"/>
            <a:r>
              <a:rPr lang="en-US" noProof="1"/>
              <a:t>Regular Updates on Data Security Management</a:t>
            </a:r>
          </a:p>
          <a:p>
            <a:pPr algn="just"/>
            <a:r>
              <a:rPr lang="en-US" noProof="1"/>
              <a:t>Data Protection, Personnel Security and Incident Response Management</a:t>
            </a:r>
            <a:endParaRPr lang="en-US" dirty="0"/>
          </a:p>
        </p:txBody>
      </p:sp>
    </p:spTree>
    <p:extLst>
      <p:ext uri="{BB962C8B-B14F-4D97-AF65-F5344CB8AC3E}">
        <p14:creationId xmlns:p14="http://schemas.microsoft.com/office/powerpoint/2010/main" val="3934251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46A-08F2-4E9E-876A-43579CBBB3AB}"/>
              </a:ext>
            </a:extLst>
          </p:cNvPr>
          <p:cNvSpPr>
            <a:spLocks noGrp="1"/>
          </p:cNvSpPr>
          <p:nvPr>
            <p:ph type="title"/>
          </p:nvPr>
        </p:nvSpPr>
        <p:spPr>
          <a:xfrm>
            <a:off x="2592925" y="624110"/>
            <a:ext cx="8911687" cy="873220"/>
          </a:xfrm>
        </p:spPr>
        <p:txBody>
          <a:bodyPr/>
          <a:lstStyle/>
          <a:p>
            <a:r>
              <a:rPr lang="en-US" dirty="0"/>
              <a:t>Our Major Services</a:t>
            </a:r>
          </a:p>
        </p:txBody>
      </p:sp>
      <p:sp>
        <p:nvSpPr>
          <p:cNvPr id="3" name="Content Placeholder 2">
            <a:extLst>
              <a:ext uri="{FF2B5EF4-FFF2-40B4-BE49-F238E27FC236}">
                <a16:creationId xmlns:a16="http://schemas.microsoft.com/office/drawing/2014/main" id="{5028095B-7C69-447F-929F-5078785F8982}"/>
              </a:ext>
            </a:extLst>
          </p:cNvPr>
          <p:cNvSpPr>
            <a:spLocks noGrp="1"/>
          </p:cNvSpPr>
          <p:nvPr>
            <p:ph idx="1"/>
          </p:nvPr>
        </p:nvSpPr>
        <p:spPr/>
        <p:txBody>
          <a:bodyPr/>
          <a:lstStyle/>
          <a:p>
            <a:r>
              <a:rPr lang="en-US" b="1" i="1" dirty="0"/>
              <a:t>Corporate Law &amp; Compliance</a:t>
            </a:r>
          </a:p>
          <a:p>
            <a:endParaRPr lang="en-US" b="1" i="1" dirty="0"/>
          </a:p>
          <a:p>
            <a:pPr algn="just"/>
            <a:r>
              <a:rPr lang="en-US" dirty="0"/>
              <a:t>Company Incorporation: Assisting in registering companies, LLPs, and partnerships</a:t>
            </a:r>
          </a:p>
          <a:p>
            <a:pPr algn="just"/>
            <a:r>
              <a:rPr lang="en-US" dirty="0"/>
              <a:t>ROC Filings: Annual returns, board resolutions, and compliance with the Ministry of Corporate Affairs.</a:t>
            </a:r>
          </a:p>
          <a:p>
            <a:pPr algn="just"/>
            <a:r>
              <a:rPr lang="en-US" dirty="0"/>
              <a:t>Secretarial Services: Drafting minutes, resolutions, and maintaining statutory registers.</a:t>
            </a:r>
          </a:p>
          <a:p>
            <a:endParaRPr lang="en-US" dirty="0"/>
          </a:p>
        </p:txBody>
      </p:sp>
    </p:spTree>
    <p:extLst>
      <p:ext uri="{BB962C8B-B14F-4D97-AF65-F5344CB8AC3E}">
        <p14:creationId xmlns:p14="http://schemas.microsoft.com/office/powerpoint/2010/main" val="1854025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D1EF1-5217-4FE1-A441-1B93CBD4A2AC}"/>
              </a:ext>
            </a:extLst>
          </p:cNvPr>
          <p:cNvSpPr>
            <a:spLocks noGrp="1"/>
          </p:cNvSpPr>
          <p:nvPr>
            <p:ph type="title"/>
          </p:nvPr>
        </p:nvSpPr>
        <p:spPr>
          <a:xfrm>
            <a:off x="2592925" y="624110"/>
            <a:ext cx="8911687" cy="770350"/>
          </a:xfrm>
        </p:spPr>
        <p:txBody>
          <a:bodyPr/>
          <a:lstStyle/>
          <a:p>
            <a:r>
              <a:rPr lang="en-US" dirty="0"/>
              <a:t>Our Clientele</a:t>
            </a:r>
          </a:p>
        </p:txBody>
      </p:sp>
      <p:sp>
        <p:nvSpPr>
          <p:cNvPr id="3" name="Content Placeholder 2">
            <a:extLst>
              <a:ext uri="{FF2B5EF4-FFF2-40B4-BE49-F238E27FC236}">
                <a16:creationId xmlns:a16="http://schemas.microsoft.com/office/drawing/2014/main" id="{CB109160-B9FD-4D79-B29B-7C9B280A5C38}"/>
              </a:ext>
            </a:extLst>
          </p:cNvPr>
          <p:cNvSpPr>
            <a:spLocks noGrp="1"/>
          </p:cNvSpPr>
          <p:nvPr>
            <p:ph idx="1"/>
          </p:nvPr>
        </p:nvSpPr>
        <p:spPr>
          <a:xfrm>
            <a:off x="2589212" y="1394460"/>
            <a:ext cx="8915400" cy="4516762"/>
          </a:xfrm>
        </p:spPr>
        <p:txBody>
          <a:bodyPr/>
          <a:lstStyle/>
          <a:p>
            <a:endParaRPr lang="en-US" dirty="0"/>
          </a:p>
          <a:p>
            <a:r>
              <a:rPr lang="en-US" dirty="0"/>
              <a:t>Manufacturing and Trading Companies</a:t>
            </a:r>
          </a:p>
          <a:p>
            <a:r>
              <a:rPr lang="en-US" dirty="0"/>
              <a:t>Partnership Firms and LLPs</a:t>
            </a:r>
          </a:p>
          <a:p>
            <a:r>
              <a:rPr lang="en-US" dirty="0"/>
              <a:t>Hospitality</a:t>
            </a:r>
          </a:p>
          <a:p>
            <a:r>
              <a:rPr lang="en-US" dirty="0"/>
              <a:t>Automobiles</a:t>
            </a:r>
          </a:p>
          <a:p>
            <a:r>
              <a:rPr lang="en-US" dirty="0"/>
              <a:t>Logistics</a:t>
            </a:r>
          </a:p>
          <a:p>
            <a:r>
              <a:rPr lang="en-US" dirty="0"/>
              <a:t>Digital Services</a:t>
            </a:r>
          </a:p>
          <a:p>
            <a:r>
              <a:rPr lang="en-US" dirty="0"/>
              <a:t>Startups and MSMEs</a:t>
            </a:r>
          </a:p>
          <a:p>
            <a:r>
              <a:rPr lang="en-US" dirty="0"/>
              <a:t>Banks</a:t>
            </a:r>
          </a:p>
          <a:p>
            <a:r>
              <a:rPr lang="en-US" dirty="0"/>
              <a:t>Charitable and Educational Trusts</a:t>
            </a:r>
          </a:p>
          <a:p>
            <a:r>
              <a:rPr lang="en-US" dirty="0"/>
              <a:t>Professional and Individual Clients - Income Tax &amp; GST</a:t>
            </a:r>
          </a:p>
        </p:txBody>
      </p:sp>
    </p:spTree>
    <p:extLst>
      <p:ext uri="{BB962C8B-B14F-4D97-AF65-F5344CB8AC3E}">
        <p14:creationId xmlns:p14="http://schemas.microsoft.com/office/powerpoint/2010/main" val="1988285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799DEF-C3CA-4442-AA47-40C1E9812298}"/>
              </a:ext>
            </a:extLst>
          </p:cNvPr>
          <p:cNvSpPr>
            <a:spLocks noGrp="1"/>
          </p:cNvSpPr>
          <p:nvPr>
            <p:ph idx="1"/>
          </p:nvPr>
        </p:nvSpPr>
        <p:spPr>
          <a:xfrm>
            <a:off x="2589212" y="811530"/>
            <a:ext cx="8915400" cy="5099692"/>
          </a:xfrm>
        </p:spPr>
        <p:txBody>
          <a:bodyPr>
            <a:normAutofit/>
          </a:bodyPr>
          <a:lstStyle/>
          <a:p>
            <a:pPr algn="ctr"/>
            <a:endParaRPr lang="en-US" sz="6000" dirty="0"/>
          </a:p>
          <a:p>
            <a:pPr algn="ctr"/>
            <a:endParaRPr lang="en-US" sz="6000" dirty="0"/>
          </a:p>
          <a:p>
            <a:pPr algn="ctr"/>
            <a:r>
              <a:rPr lang="en-US" sz="6000" dirty="0"/>
              <a:t>Thank you </a:t>
            </a:r>
          </a:p>
        </p:txBody>
      </p:sp>
    </p:spTree>
    <p:extLst>
      <p:ext uri="{BB962C8B-B14F-4D97-AF65-F5344CB8AC3E}">
        <p14:creationId xmlns:p14="http://schemas.microsoft.com/office/powerpoint/2010/main" val="160748854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170</TotalTime>
  <Words>1428</Words>
  <Application>Microsoft Office PowerPoint</Application>
  <PresentationFormat>Widescreen</PresentationFormat>
  <Paragraphs>263</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Century Gothic</vt:lpstr>
      <vt:lpstr>Wingdings 3</vt:lpstr>
      <vt:lpstr>Wisp</vt:lpstr>
      <vt:lpstr>Our Firm Profile </vt:lpstr>
      <vt:lpstr>Who we are </vt:lpstr>
      <vt:lpstr>Our Team </vt:lpstr>
      <vt:lpstr>Our Firm’s Sectorial Expertise </vt:lpstr>
      <vt:lpstr>PowerPoint Presentation</vt:lpstr>
      <vt:lpstr>Our Major Services</vt:lpstr>
      <vt:lpstr>Our Major Services</vt:lpstr>
      <vt:lpstr>Our Major Services</vt:lpstr>
      <vt:lpstr>Our Major Services</vt:lpstr>
      <vt:lpstr>Our Major Services</vt:lpstr>
      <vt:lpstr>Our Major Services</vt:lpstr>
      <vt:lpstr>Our Major Services</vt:lpstr>
      <vt:lpstr>Our Major Services</vt:lpstr>
      <vt:lpstr>Our Major Services</vt:lpstr>
      <vt:lpstr>Our Major Services</vt:lpstr>
      <vt:lpstr>Our Major Services</vt:lpstr>
      <vt:lpstr>Our Major Services</vt:lpstr>
      <vt:lpstr>Our Major Services</vt:lpstr>
      <vt:lpstr>Our Major Services</vt:lpstr>
      <vt:lpstr>Our Major Services</vt:lpstr>
      <vt:lpstr>Our Major Services</vt:lpstr>
      <vt:lpstr>Our Major Services</vt:lpstr>
      <vt:lpstr>Our Clientele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Mahabalesh Bhadravathi</dc:creator>
  <cp:lastModifiedBy>Mahabalesh Bhadravathi</cp:lastModifiedBy>
  <cp:revision>31</cp:revision>
  <cp:lastPrinted>2026-02-13T08:00:58Z</cp:lastPrinted>
  <dcterms:created xsi:type="dcterms:W3CDTF">2026-01-22T06:55:25Z</dcterms:created>
  <dcterms:modified xsi:type="dcterms:W3CDTF">2026-02-13T10:10:56Z</dcterms:modified>
</cp:coreProperties>
</file>